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8" r:id="rId6"/>
    <p:sldId id="269" r:id="rId7"/>
    <p:sldId id="275" r:id="rId8"/>
    <p:sldId id="276" r:id="rId9"/>
    <p:sldId id="277" r:id="rId10"/>
    <p:sldId id="278" r:id="rId11"/>
    <p:sldId id="268" r:id="rId12"/>
    <p:sldId id="267" r:id="rId13"/>
    <p:sldId id="281" r:id="rId14"/>
    <p:sldId id="280" r:id="rId15"/>
    <p:sldId id="266" r:id="rId16"/>
    <p:sldId id="283" r:id="rId17"/>
    <p:sldId id="279" r:id="rId18"/>
    <p:sldId id="284" r:id="rId19"/>
    <p:sldId id="282" r:id="rId20"/>
    <p:sldId id="285" r:id="rId21"/>
    <p:sldId id="286" r:id="rId22"/>
    <p:sldId id="287" r:id="rId23"/>
    <p:sldId id="270" r:id="rId24"/>
    <p:sldId id="274" r:id="rId25"/>
    <p:sldId id="288" r:id="rId26"/>
    <p:sldId id="289" r:id="rId27"/>
    <p:sldId id="290" r:id="rId28"/>
    <p:sldId id="291" r:id="rId2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0B1D6-D471-4693-A2B1-54A9A6291C86}" type="datetime2">
              <a:rPr lang="zh-TW" altLang="en-US" smtClean="0">
                <a:latin typeface="+mn-ea"/>
              </a:rPr>
              <a:t>2020年9月17日</a:t>
            </a:fld>
            <a:endParaRPr lang="zh-TW" altLang="en-US" dirty="0">
              <a:latin typeface="+mn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zh-TW" smtClean="0">
                <a:latin typeface="+mn-ea"/>
              </a:rPr>
              <a:t>‹#›</a:t>
            </a:fld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EA027A95-8984-4ED1-931A-6EE29F557E13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5534C2EF-8A97-4DAF-B099-E567883644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783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4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7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7383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45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92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66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3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560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0191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386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333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001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823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194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348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文字預留位置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手繪多邊形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9" name="圖片預留位置 8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0" name="手繪多邊形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4" name="手繪多邊形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手繪多邊形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1" name="圖片預留位置 20" descr="要新增影像的空白預留位置。按一下預留位置，然後選取您要新增的影像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EDA580-7684-4325-91FA-84060BADCAFA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4434E-16C8-4491-BCB9-51326E89E6D7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2A3791-20D3-465F-9D37-A24388DA7900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47C788-9A9B-4D5B-A672-1557A016884B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B2F671-CB56-482C-A874-6DD0D30B0AD9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7615FAB-A8F2-4CD7-9B7C-B3A6E3F400B6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49FEC1-D4F1-4EFD-9D6B-F727A22DB7DC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AF0BB-8303-4DE7-B128-896C5E841516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圖片預留位置 11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46F13A-9C43-4FED-B8D2-D4D3E35C462C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1838893D-8C29-44BD-A3B2-9EB053370F25}" type="datetime2">
              <a:rPr lang="zh-TW" altLang="en-US" smtClean="0"/>
              <a:pPr/>
              <a:t>2020年9月17日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289D71E3-7D81-4C24-B9D8-6B108755C64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n5FcXETmGC0" TargetMode="External"/><Relationship Id="rId1" Type="http://schemas.openxmlformats.org/officeDocument/2006/relationships/video" Target="https://www.youtube.com/embed/_AoyaqRtEUU" TargetMode="Externa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JIB7zRbQGBOLznYTqfVWny4WJQx1Rt8e9hKCmT3b9k/edit?usp=sharing" TargetMode="External"/><Relationship Id="rId2" Type="http://schemas.openxmlformats.org/officeDocument/2006/relationships/hyperlink" Target="https://www.moedict.tw/%E8%90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gamo.org/" TargetMode="External"/><Relationship Id="rId5" Type="http://schemas.openxmlformats.org/officeDocument/2006/relationships/hyperlink" Target="https://kahoot.com/welcomeback/" TargetMode="External"/><Relationship Id="rId4" Type="http://schemas.openxmlformats.org/officeDocument/2006/relationships/hyperlink" Target="https://docs.google.com/drawings/d/1CWAvEi_PfEWpYN2ITrKOSz03kge4UFnVnxM3-EzTyrM/edit?usp=shari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ting.com/" TargetMode="External"/><Relationship Id="rId2" Type="http://schemas.openxmlformats.org/officeDocument/2006/relationships/hyperlink" Target="http://www1.sajes.tyc.edu.tw/modules/tad_web/index.php?WebID=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&#24115;&#34399;&#28858;s542**@sajes.tyc.edu.tw" TargetMode="External"/><Relationship Id="rId4" Type="http://schemas.openxmlformats.org/officeDocument/2006/relationships/hyperlink" Target="https://www.classdojo.com/zh-tw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qRqXKPoskc55Dp4n?ref=Link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w.com.tw/article/article.action?id=500606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nkids.com/news/?Serial_NO=85714" TargetMode="External"/><Relationship Id="rId4" Type="http://schemas.openxmlformats.org/officeDocument/2006/relationships/hyperlink" Target="http://www.commonhealth.com.tw/article/article.action?nid=6127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zh-TW" altLang="en-US" dirty="0">
                <a:latin typeface="文鼎粗行楷" panose="03000809000000000000" pitchFamily="65" charset="-120"/>
                <a:ea typeface="文鼎粗行楷" panose="03000809000000000000" pitchFamily="65" charset="-120"/>
                <a:sym typeface="Arial" panose="020B0604020202020204" pitchFamily="34" charset="0"/>
              </a:rPr>
              <a:t>桃園市蘆竹區山腳國民小學</a:t>
            </a:r>
            <a:br>
              <a:rPr lang="en-US" altLang="zh-TW" dirty="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</a:br>
            <a:r>
              <a:rPr lang="zh-TW" altLang="en-US" dirty="0">
                <a:solidFill>
                  <a:srgbClr val="FF0000"/>
                </a:solidFill>
                <a:latin typeface="文鼎勘亭流" panose="03000A09000000000000" pitchFamily="65" charset="-120"/>
                <a:ea typeface="文鼎勘亭流" panose="03000A09000000000000" pitchFamily="65" charset="-120"/>
                <a:sym typeface="Arial" panose="020B0604020202020204" pitchFamily="34" charset="0"/>
              </a:rPr>
              <a:t>親師交流活動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068960"/>
            <a:ext cx="7086600" cy="914400"/>
          </a:xfrm>
        </p:spPr>
        <p:txBody>
          <a:bodyPr rtlCol="0"/>
          <a:lstStyle/>
          <a:p>
            <a:pPr algn="ctr" rtl="0"/>
            <a:r>
              <a:rPr lang="zh-TW" altLang="en-US" dirty="0">
                <a:solidFill>
                  <a:srgbClr val="0070C0"/>
                </a:solidFill>
                <a:latin typeface="文鼎新藝體" panose="040B0A09000000000000" pitchFamily="81" charset="-120"/>
                <a:ea typeface="文鼎新藝體" panose="040B0A09000000000000" pitchFamily="81" charset="-120"/>
                <a:sym typeface="Arial" panose="020B0604020202020204" pitchFamily="34" charset="0"/>
              </a:rPr>
              <a:t>歡迎家長蒞臨～六年孝班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萬聖節活動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7" name="圖片預留位置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91888" y="1412776"/>
            <a:ext cx="4874223" cy="3168352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6506026" y="1296089"/>
            <a:ext cx="2626636" cy="1276837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6506026" y="3389727"/>
            <a:ext cx="2626636" cy="1276837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校外教學</a:t>
            </a:r>
            <a:br>
              <a:rPr lang="en-US" altLang="zh-TW" dirty="0"/>
            </a:br>
            <a:r>
              <a:rPr lang="zh-TW" altLang="zh-TW" dirty="0"/>
              <a:t>（野柳）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10" name="圖片預留位置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24435" y="620883"/>
            <a:ext cx="4748593" cy="2308344"/>
          </a:xfrm>
        </p:spPr>
      </p:pic>
      <p:pic>
        <p:nvPicPr>
          <p:cNvPr id="7" name="圖片預留位置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013023" y="663040"/>
            <a:ext cx="2752543" cy="1338042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1013023" y="2756678"/>
            <a:ext cx="2752543" cy="1338042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tretch>
            <a:fillRect/>
          </a:stretch>
        </p:blipFill>
        <p:spPr>
          <a:xfrm>
            <a:off x="1013023" y="4850316"/>
            <a:ext cx="2752543" cy="1338042"/>
          </a:xfrm>
        </p:spPr>
      </p:pic>
      <p:pic>
        <p:nvPicPr>
          <p:cNvPr id="11" name="圖片預留位置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tretch>
            <a:fillRect/>
          </a:stretch>
        </p:blipFill>
        <p:spPr>
          <a:xfrm>
            <a:off x="4424435" y="3804350"/>
            <a:ext cx="4748594" cy="2308344"/>
          </a:xfrm>
        </p:spPr>
      </p:pic>
    </p:spTree>
    <p:extLst>
      <p:ext uri="{BB962C8B-B14F-4D97-AF65-F5344CB8AC3E}">
        <p14:creationId xmlns:p14="http://schemas.microsoft.com/office/powerpoint/2010/main" val="2519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流感疫苗接種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6" name="圖片預留位置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92435" y="1556792"/>
            <a:ext cx="3638453" cy="2952327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" name="圖片預留位置 2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5530568" y="1556792"/>
            <a:ext cx="3638453" cy="2952327"/>
          </a:xfrm>
        </p:spPr>
      </p:pic>
      <p:sp>
        <p:nvSpPr>
          <p:cNvPr id="5" name="文字預留位置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親職日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7" name="圖片預留位置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053322" y="1196752"/>
            <a:ext cx="4751355" cy="3600400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6506026" y="1120528"/>
            <a:ext cx="2626636" cy="1584176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6506026" y="3212976"/>
            <a:ext cx="2626636" cy="1584176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r>
              <a:rPr lang="zh-TW" altLang="zh-TW" dirty="0"/>
              <a:t>（跳蚤市場）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※班上學習課程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zh-TW" dirty="0"/>
              <a:t>程式猴子（資訊）</a:t>
            </a:r>
            <a:endParaRPr lang="en-US" altLang="zh-TW" dirty="0"/>
          </a:p>
          <a:p>
            <a:r>
              <a:rPr lang="zh-TW" altLang="zh-TW" dirty="0"/>
              <a:t>體能時間（早自習）</a:t>
            </a:r>
            <a:endParaRPr lang="en-US" altLang="zh-TW" dirty="0"/>
          </a:p>
          <a:p>
            <a:r>
              <a:rPr lang="zh-TW" altLang="zh-TW" dirty="0"/>
              <a:t>分組報告（國語）</a:t>
            </a:r>
            <a:endParaRPr lang="en-US" altLang="zh-TW" dirty="0"/>
          </a:p>
          <a:p>
            <a:r>
              <a:rPr lang="zh-TW" altLang="zh-TW" dirty="0"/>
              <a:t>慶生會</a:t>
            </a:r>
            <a:endParaRPr lang="en-US" altLang="zh-TW" dirty="0"/>
          </a:p>
          <a:p>
            <a:r>
              <a:rPr lang="zh-TW" altLang="zh-TW" dirty="0"/>
              <a:t>書法練習（期末）</a:t>
            </a:r>
            <a:endParaRPr lang="en-US" altLang="zh-TW" dirty="0"/>
          </a:p>
          <a:p>
            <a:r>
              <a:rPr lang="zh-TW" altLang="zh-TW" dirty="0"/>
              <a:t>讀報（早自習）</a:t>
            </a:r>
            <a:endParaRPr lang="en-US" altLang="zh-TW" dirty="0"/>
          </a:p>
          <a:p>
            <a:r>
              <a:rPr lang="zh-TW" altLang="zh-TW" dirty="0"/>
              <a:t>遠距教學（假日）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程式猴子（資訊）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6" name="圖片預留位置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92435" y="1268760"/>
            <a:ext cx="3638453" cy="3384376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" name="圖片預留位置 2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5530568" y="1268760"/>
            <a:ext cx="3638453" cy="3384376"/>
          </a:xfrm>
        </p:spPr>
      </p:pic>
      <p:sp>
        <p:nvSpPr>
          <p:cNvPr id="5" name="文字預留位置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體能時間</a:t>
            </a:r>
            <a:br>
              <a:rPr lang="en-US" altLang="zh-TW" dirty="0"/>
            </a:br>
            <a:r>
              <a:rPr lang="zh-TW" altLang="zh-TW" dirty="0"/>
              <a:t>（早自習）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10" name="圖片預留位置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24435" y="620883"/>
            <a:ext cx="4748593" cy="2308343"/>
          </a:xfrm>
        </p:spPr>
      </p:pic>
      <p:pic>
        <p:nvPicPr>
          <p:cNvPr id="7" name="圖片預留位置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013023" y="663040"/>
            <a:ext cx="2752543" cy="1338041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1199924" y="2756678"/>
            <a:ext cx="2378741" cy="1338042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tretch>
            <a:fillRect/>
          </a:stretch>
        </p:blipFill>
        <p:spPr>
          <a:xfrm>
            <a:off x="1013023" y="4850316"/>
            <a:ext cx="2752543" cy="1338041"/>
          </a:xfrm>
        </p:spPr>
      </p:pic>
      <p:pic>
        <p:nvPicPr>
          <p:cNvPr id="11" name="圖片預留位置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tretch>
            <a:fillRect/>
          </a:stretch>
        </p:blipFill>
        <p:spPr>
          <a:xfrm>
            <a:off x="4424435" y="3804350"/>
            <a:ext cx="4748593" cy="2308344"/>
          </a:xfrm>
        </p:spPr>
      </p:pic>
    </p:spTree>
    <p:extLst>
      <p:ext uri="{BB962C8B-B14F-4D97-AF65-F5344CB8AC3E}">
        <p14:creationId xmlns:p14="http://schemas.microsoft.com/office/powerpoint/2010/main" val="34951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分組報告</a:t>
            </a:r>
            <a:br>
              <a:rPr lang="en-US" altLang="zh-TW" dirty="0"/>
            </a:br>
            <a:r>
              <a:rPr lang="zh-TW" altLang="zh-TW" dirty="0"/>
              <a:t>（國語）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10" name="圖片預留位置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24436" y="620883"/>
            <a:ext cx="4748591" cy="2308343"/>
          </a:xfrm>
        </p:spPr>
      </p:pic>
      <p:pic>
        <p:nvPicPr>
          <p:cNvPr id="7" name="圖片預留位置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013024" y="663040"/>
            <a:ext cx="2752541" cy="1338041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1199924" y="2847533"/>
            <a:ext cx="2378741" cy="1156332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tretch>
            <a:fillRect/>
          </a:stretch>
        </p:blipFill>
        <p:spPr>
          <a:xfrm>
            <a:off x="1013024" y="4850316"/>
            <a:ext cx="2752541" cy="1338041"/>
          </a:xfrm>
        </p:spPr>
      </p:pic>
      <p:pic>
        <p:nvPicPr>
          <p:cNvPr id="11" name="圖片預留位置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tretch>
            <a:fillRect/>
          </a:stretch>
        </p:blipFill>
        <p:spPr>
          <a:xfrm>
            <a:off x="4424435" y="3804350"/>
            <a:ext cx="4748593" cy="2308343"/>
          </a:xfrm>
        </p:spPr>
      </p:pic>
    </p:spTree>
    <p:extLst>
      <p:ext uri="{BB962C8B-B14F-4D97-AF65-F5344CB8AC3E}">
        <p14:creationId xmlns:p14="http://schemas.microsoft.com/office/powerpoint/2010/main" val="19229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慶生會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10" name="圖片預留位置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24436" y="620883"/>
            <a:ext cx="4748591" cy="2308342"/>
          </a:xfrm>
        </p:spPr>
      </p:pic>
      <p:pic>
        <p:nvPicPr>
          <p:cNvPr id="7" name="圖片預留位置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013024" y="663040"/>
            <a:ext cx="2752541" cy="1338040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1199924" y="2847533"/>
            <a:ext cx="2378740" cy="1156332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tretch>
            <a:fillRect/>
          </a:stretch>
        </p:blipFill>
        <p:spPr>
          <a:xfrm>
            <a:off x="1013024" y="4850316"/>
            <a:ext cx="2752541" cy="1338040"/>
          </a:xfrm>
        </p:spPr>
      </p:pic>
      <p:pic>
        <p:nvPicPr>
          <p:cNvPr id="11" name="圖片預留位置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tretch>
            <a:fillRect/>
          </a:stretch>
        </p:blipFill>
        <p:spPr>
          <a:xfrm>
            <a:off x="4424436" y="3804350"/>
            <a:ext cx="4748591" cy="2308343"/>
          </a:xfrm>
        </p:spPr>
      </p:pic>
    </p:spTree>
    <p:extLst>
      <p:ext uri="{BB962C8B-B14F-4D97-AF65-F5344CB8AC3E}">
        <p14:creationId xmlns:p14="http://schemas.microsoft.com/office/powerpoint/2010/main" val="38433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6" name="圖片預留位置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92435" y="1340768"/>
            <a:ext cx="3638453" cy="3240360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r>
              <a:rPr lang="zh-TW" altLang="zh-TW" dirty="0"/>
              <a:t>書法練習（期末）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" name="圖片預留位置 2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5530568" y="1340768"/>
            <a:ext cx="3638453" cy="3240360"/>
          </a:xfrm>
        </p:spPr>
      </p:pic>
      <p:sp>
        <p:nvSpPr>
          <p:cNvPr id="5" name="文字預留位置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zh-TW" altLang="zh-TW" dirty="0"/>
              <a:t>讀報（早自習）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  <a:t>親師懇談會流程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19:00~20:00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 班級親師座談</a:t>
            </a:r>
            <a:endParaRPr lang="en-US" altLang="zh-TW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rtl="0"/>
            <a:r>
              <a:rPr lang="en-US" altLang="zh-TW" dirty="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  <a:t>20:00~21:00  </a:t>
            </a:r>
            <a:r>
              <a:rPr lang="zh-TW" altLang="en-US" dirty="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  <a:t>家長代表委員會議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遠距教學（假日）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5" name="線上媒體 4">
            <a:hlinkClick r:id="" action="ppaction://media"/>
            <a:extLst>
              <a:ext uri="{FF2B5EF4-FFF2-40B4-BE49-F238E27FC236}">
                <a16:creationId xmlns:a16="http://schemas.microsoft.com/office/drawing/2014/main" id="{6143A097-4DC0-47F9-B2E5-3DCEC1A7DB8F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33513" y="2276475"/>
            <a:ext cx="4572000" cy="2571750"/>
          </a:xfrm>
          <a:prstGeom prst="rect">
            <a:avLst/>
          </a:prstGeom>
        </p:spPr>
      </p:pic>
      <p:pic>
        <p:nvPicPr>
          <p:cNvPr id="6" name="線上媒體 5">
            <a:hlinkClick r:id="" action="ppaction://media"/>
            <a:extLst>
              <a:ext uri="{FF2B5EF4-FFF2-40B4-BE49-F238E27FC236}">
                <a16:creationId xmlns:a16="http://schemas.microsoft.com/office/drawing/2014/main" id="{CAC2DDE0-470A-44EC-B199-D50B31EBDC81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86488" y="227647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◎未來一年的目標與展望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F379482-42D5-4588-B325-061665EBF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仍需各位家長的配合與協助，使班上的孩子們有更好的學習環境及更多樣的學習課程，讓他們學得好、學得有用！</a:t>
            </a:r>
            <a:endParaRPr lang="en-US" altLang="zh-TW" dirty="0"/>
          </a:p>
          <a:p>
            <a:r>
              <a:rPr lang="zh-TW" altLang="zh-TW" dirty="0"/>
              <a:t>每週一一則論語教學，希望藉由抄寫、背誦、講解，使學生早日認識文言文，及學習做人處事的道理。如果孩子回家有背誦或講解的，請家長在該則論語後簽名認可孩子即可加點鼓勵。</a:t>
            </a:r>
            <a:endParaRPr lang="en-US" altLang="zh-TW" dirty="0"/>
          </a:p>
          <a:p>
            <a:r>
              <a:rPr lang="zh-TW" altLang="zh-TW" dirty="0"/>
              <a:t>每天早上</a:t>
            </a:r>
            <a:r>
              <a:rPr lang="en-US" altLang="zh-TW" dirty="0"/>
              <a:t>07:45~07:55</a:t>
            </a:r>
            <a:r>
              <a:rPr lang="zh-TW" altLang="zh-TW" dirty="0"/>
              <a:t>為晨光閱讀時間，班上有國語日報及許多課外讀物可供閱讀，而且距離圖書館又近，期望養成大家喜歡閱讀的好習慣。</a:t>
            </a:r>
            <a:endParaRPr lang="en-US" altLang="zh-TW" dirty="0"/>
          </a:p>
          <a:p>
            <a:r>
              <a:rPr lang="zh-TW" altLang="zh-TW" dirty="0"/>
              <a:t>家庭聯絡簿是親師溝通良好的管道，有任何問題希望家長能善加利用家庭聯絡簿與老師聯繫，當然也可利用電話</a:t>
            </a:r>
            <a:r>
              <a:rPr lang="en-US" altLang="zh-TW" dirty="0"/>
              <a:t>(03-3241884</a:t>
            </a:r>
            <a:r>
              <a:rPr lang="zh-TW" altLang="zh-TW" dirty="0"/>
              <a:t>轉六孝分機</a:t>
            </a:r>
            <a:r>
              <a:rPr lang="en-US" altLang="zh-TW" dirty="0"/>
              <a:t>304)</a:t>
            </a:r>
            <a:r>
              <a:rPr lang="zh-TW" altLang="zh-TW" dirty="0"/>
              <a:t>、手機</a:t>
            </a:r>
            <a:r>
              <a:rPr lang="en-US" altLang="zh-TW" dirty="0"/>
              <a:t>(0978266855)</a:t>
            </a:r>
            <a:r>
              <a:rPr lang="zh-TW" altLang="zh-TW" dirty="0"/>
              <a:t>或親自到校（三樓六孝教室）。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575309-15D2-4CD8-B39C-555D0EED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EBC2C8-1B63-4F26-86E9-2ABB9B511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善用</a:t>
            </a:r>
            <a:r>
              <a:rPr lang="en-US" altLang="zh-TW" dirty="0"/>
              <a:t>3C</a:t>
            </a:r>
            <a:r>
              <a:rPr lang="zh-TW" altLang="zh-TW" dirty="0"/>
              <a:t>科技產品輔助學習，增加學生主動學習的興趣，期望加深班上的學習效果。</a:t>
            </a:r>
          </a:p>
          <a:p>
            <a:pPr marL="0" indent="0">
              <a:buNone/>
            </a:pPr>
            <a:r>
              <a:rPr lang="en-US" altLang="zh-TW" dirty="0"/>
              <a:t>※</a:t>
            </a:r>
            <a:r>
              <a:rPr lang="zh-TW" altLang="zh-TW" dirty="0"/>
              <a:t>利用平板或手機查詢資料（</a:t>
            </a:r>
            <a:r>
              <a:rPr lang="en-US" altLang="zh-TW" dirty="0" err="1"/>
              <a:t>google,</a:t>
            </a:r>
            <a:r>
              <a:rPr lang="en-US" altLang="zh-TW" u="sng" dirty="0" err="1">
                <a:hlinkClick r:id="rId2"/>
              </a:rPr>
              <a:t>萌典</a:t>
            </a:r>
            <a:r>
              <a:rPr lang="zh-TW" altLang="zh-TW" dirty="0"/>
              <a:t>…）、製作</a:t>
            </a:r>
            <a:r>
              <a:rPr lang="en-US" altLang="zh-TW" u="sng" dirty="0" err="1">
                <a:hlinkClick r:id="rId3"/>
              </a:rPr>
              <a:t>國語</a:t>
            </a:r>
            <a:r>
              <a:rPr lang="zh-TW" altLang="zh-TW" dirty="0"/>
              <a:t>或</a:t>
            </a:r>
            <a:r>
              <a:rPr lang="en-US" altLang="zh-TW" u="sng" dirty="0" err="1">
                <a:hlinkClick r:id="rId4"/>
              </a:rPr>
              <a:t>數學</a:t>
            </a:r>
            <a:r>
              <a:rPr lang="zh-TW" altLang="zh-TW" dirty="0"/>
              <a:t>簡報、分組競賽（</a:t>
            </a:r>
            <a:r>
              <a:rPr lang="en-US" altLang="zh-TW" u="sng" dirty="0" err="1">
                <a:hlinkClick r:id="rId5"/>
              </a:rPr>
              <a:t>kahoot</a:t>
            </a:r>
            <a:r>
              <a:rPr lang="en-US" altLang="zh-TW" u="sng" dirty="0">
                <a:hlinkClick r:id="rId5"/>
              </a:rPr>
              <a:t>!</a:t>
            </a:r>
            <a:r>
              <a:rPr lang="zh-TW" altLang="zh-TW" dirty="0"/>
              <a:t>）、自主學習（</a:t>
            </a:r>
            <a:r>
              <a:rPr lang="en-US" altLang="zh-TW" u="sng" dirty="0" err="1">
                <a:hlinkClick r:id="rId6"/>
              </a:rPr>
              <a:t>PaGamO</a:t>
            </a:r>
            <a:r>
              <a:rPr lang="zh-TW" altLang="zh-TW" dirty="0"/>
              <a:t>、均一平台）、遠距教學（</a:t>
            </a:r>
            <a:r>
              <a:rPr lang="en-US" altLang="zh-TW" dirty="0"/>
              <a:t>google meet</a:t>
            </a:r>
            <a:r>
              <a:rPr lang="zh-TW" altLang="zh-TW" dirty="0"/>
              <a:t>）。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94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4CF757-F793-4C5F-B156-6E53E3DA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E6390D-59DE-4F7A-9D2F-D3EA1DC6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本班主要三個網站：</a:t>
            </a:r>
          </a:p>
          <a:p>
            <a:r>
              <a:rPr lang="zh-TW" altLang="zh-TW" dirty="0"/>
              <a:t>班網～『山腳國小</a:t>
            </a:r>
            <a:r>
              <a:rPr lang="en-US" altLang="zh-TW" dirty="0"/>
              <a:t>54</a:t>
            </a:r>
            <a:r>
              <a:rPr lang="zh-TW" altLang="zh-TW" dirty="0"/>
              <a:t>孝班級網頁』，網址是</a:t>
            </a:r>
            <a:r>
              <a:rPr lang="en-US" altLang="zh-TW" u="sng" dirty="0">
                <a:hlinkClick r:id="rId2"/>
              </a:rPr>
              <a:t>http://www1.sajes.tyc.edu.tw/modules/tad_web/index.php?WebID=7</a:t>
            </a:r>
            <a:r>
              <a:rPr lang="zh-TW" altLang="zh-TW" b="1" dirty="0"/>
              <a:t>，</a:t>
            </a:r>
            <a:r>
              <a:rPr lang="zh-TW" altLang="zh-TW" dirty="0"/>
              <a:t>平時除公布每日回家作業外，也有校內活動照片及影片，以及一些班級事務的記述，更有一些有助學習的相關網站連結，請大家多加利用！</a:t>
            </a:r>
          </a:p>
          <a:p>
            <a:r>
              <a:rPr lang="zh-TW" altLang="zh-TW" dirty="0"/>
              <a:t>社群網～『課室廳（</a:t>
            </a:r>
            <a:r>
              <a:rPr lang="en-US" altLang="zh-TW" dirty="0" err="1"/>
              <a:t>classting</a:t>
            </a:r>
            <a:r>
              <a:rPr lang="zh-TW" altLang="zh-TW" dirty="0"/>
              <a:t>）』，網址是</a:t>
            </a:r>
            <a:r>
              <a:rPr lang="en-US" altLang="zh-TW" u="sng" dirty="0">
                <a:hlinkClick r:id="rId3"/>
              </a:rPr>
              <a:t>https://www.classting.com/</a:t>
            </a:r>
            <a:r>
              <a:rPr lang="zh-TW" altLang="zh-TW" dirty="0"/>
              <a:t>，主要提供師生交流、作業繳交。</a:t>
            </a:r>
          </a:p>
          <a:p>
            <a:r>
              <a:rPr lang="zh-TW" altLang="zh-TW" dirty="0"/>
              <a:t>評點網～『</a:t>
            </a:r>
            <a:r>
              <a:rPr lang="en-US" altLang="zh-TW" dirty="0"/>
              <a:t>ClassDojo</a:t>
            </a:r>
            <a:r>
              <a:rPr lang="zh-TW" altLang="zh-TW" dirty="0"/>
              <a:t>』，網址是</a:t>
            </a:r>
            <a:r>
              <a:rPr lang="en-US" altLang="zh-TW" u="sng" dirty="0">
                <a:hlinkClick r:id="rId4"/>
              </a:rPr>
              <a:t>https://www.classdojo.com/zh-tw/</a:t>
            </a:r>
            <a:r>
              <a:rPr lang="zh-TW" altLang="zh-TW" dirty="0"/>
              <a:t>，主要提供親師交流、孩子在校即時表現情形，</a:t>
            </a:r>
            <a:r>
              <a:rPr lang="en-US" altLang="zh-TW" u="sng" dirty="0">
                <a:hlinkClick r:id="rId5"/>
              </a:rPr>
              <a:t>帳號為s542**@sajes.tyc.edu.tw</a:t>
            </a:r>
            <a:r>
              <a:rPr lang="zh-TW" altLang="zh-TW" dirty="0"/>
              <a:t>，密碼為</a:t>
            </a:r>
            <a:r>
              <a:rPr lang="en-US" altLang="zh-TW" dirty="0"/>
              <a:t>033241884</a:t>
            </a:r>
            <a:r>
              <a:rPr lang="zh-TW" altLang="zh-TW" dirty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19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146145-CD58-4F2F-A50D-9F910AE8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※六年級主要活動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ED2E71-F5A4-421F-96A3-3ECA5DA9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游泳教學（</a:t>
            </a:r>
            <a:r>
              <a:rPr lang="en-US" altLang="zh-TW" dirty="0"/>
              <a:t>9/16</a:t>
            </a:r>
            <a:r>
              <a:rPr lang="zh-TW" altLang="zh-TW" dirty="0"/>
              <a:t>開始連續五週）</a:t>
            </a:r>
            <a:endParaRPr lang="en-US" altLang="zh-TW" dirty="0"/>
          </a:p>
          <a:p>
            <a:r>
              <a:rPr lang="zh-TW" altLang="zh-TW" dirty="0"/>
              <a:t>地景藝術節（</a:t>
            </a:r>
            <a:r>
              <a:rPr lang="en-US" altLang="zh-TW" dirty="0"/>
              <a:t>9/24</a:t>
            </a:r>
            <a:r>
              <a:rPr lang="zh-TW" altLang="zh-TW" dirty="0"/>
              <a:t>石門大圳）</a:t>
            </a:r>
            <a:endParaRPr lang="en-US" altLang="zh-TW" dirty="0"/>
          </a:p>
          <a:p>
            <a:r>
              <a:rPr lang="zh-TW" altLang="zh-TW" dirty="0"/>
              <a:t>校外教學（</a:t>
            </a:r>
            <a:r>
              <a:rPr lang="en-US" altLang="zh-TW" dirty="0"/>
              <a:t>11/10</a:t>
            </a:r>
            <a:r>
              <a:rPr lang="zh-TW" altLang="zh-TW" dirty="0"/>
              <a:t>麗寶樂園）</a:t>
            </a:r>
            <a:endParaRPr lang="en-US" altLang="zh-TW" dirty="0"/>
          </a:p>
          <a:p>
            <a:r>
              <a:rPr lang="zh-TW" altLang="zh-TW" dirty="0"/>
              <a:t>畢業旅行（</a:t>
            </a:r>
            <a:r>
              <a:rPr lang="en-US" altLang="zh-TW" dirty="0"/>
              <a:t>12</a:t>
            </a:r>
            <a:r>
              <a:rPr lang="zh-TW" altLang="zh-TW" dirty="0"/>
              <a:t>月雲嘉南）</a:t>
            </a:r>
            <a:endParaRPr lang="en-US" altLang="zh-TW" dirty="0"/>
          </a:p>
          <a:p>
            <a:r>
              <a:rPr lang="zh-TW" altLang="zh-TW" dirty="0"/>
              <a:t>畢業紀念冊製作</a:t>
            </a:r>
            <a:endParaRPr lang="en-US" altLang="zh-TW" dirty="0"/>
          </a:p>
          <a:p>
            <a:r>
              <a:rPr lang="zh-TW" altLang="zh-TW" dirty="0"/>
              <a:t>畢業典禮（</a:t>
            </a:r>
            <a:r>
              <a:rPr lang="en-US" altLang="zh-TW" dirty="0"/>
              <a:t>6/11</a:t>
            </a:r>
            <a:r>
              <a:rPr lang="zh-TW" altLang="zh-TW" dirty="0"/>
              <a:t>晚上）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92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C6B9904-176D-4085-9B0F-F40AB165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◎</a:t>
            </a:r>
            <a:r>
              <a:rPr lang="zh-TW" altLang="en-US" dirty="0">
                <a:hlinkClick r:id="rId2"/>
              </a:rPr>
              <a:t>校務宣導</a:t>
            </a:r>
            <a:br>
              <a:rPr lang="en-US" altLang="zh-TW" dirty="0"/>
            </a:br>
            <a:r>
              <a:rPr lang="zh-TW" altLang="en-US" dirty="0"/>
              <a:t>◎</a:t>
            </a:r>
            <a:r>
              <a:rPr lang="zh-TW" altLang="zh-TW" dirty="0"/>
              <a:t>臨時動議或對學校的建議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3330363-C866-42E8-B3AF-CBD89CBBE2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B255E1-529B-428B-BAA9-7B67C5EDD6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71D6AC-D2A2-454A-90AA-7D5E38B95CCE}"/>
              </a:ext>
            </a:extLst>
          </p:cNvPr>
          <p:cNvSpPr/>
          <p:nvPr/>
        </p:nvSpPr>
        <p:spPr>
          <a:xfrm>
            <a:off x="3233680" y="2967335"/>
            <a:ext cx="572464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/>
                <a:solidFill>
                  <a:schemeClr val="accent3"/>
                </a:solidFill>
                <a:effectLst/>
              </a:rPr>
              <a:t>感謝您蒞臨參加！</a:t>
            </a:r>
          </a:p>
        </p:txBody>
      </p:sp>
    </p:spTree>
    <p:extLst>
      <p:ext uri="{BB962C8B-B14F-4D97-AF65-F5344CB8AC3E}">
        <p14:creationId xmlns:p14="http://schemas.microsoft.com/office/powerpoint/2010/main" val="23346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atin typeface="細明體" panose="02020509000000000000" pitchFamily="49" charset="-120"/>
                <a:ea typeface="細明體" panose="02020509000000000000" pitchFamily="49" charset="-120"/>
                <a:sym typeface="Arial" panose="020B0604020202020204" pitchFamily="34" charset="0"/>
              </a:rPr>
              <a:t>◎</a:t>
            </a:r>
            <a:r>
              <a:rPr lang="zh-TW" altLang="zh-TW" dirty="0"/>
              <a:t>班費收支情況報告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CD262CC-E885-40DF-A5C0-10FB86499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90463"/>
              </p:ext>
            </p:extLst>
          </p:nvPr>
        </p:nvGraphicFramePr>
        <p:xfrm>
          <a:off x="2999656" y="2060848"/>
          <a:ext cx="6048672" cy="288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199">
                  <a:extLst>
                    <a:ext uri="{9D8B030D-6E8A-4147-A177-3AD203B41FA5}">
                      <a16:colId xmlns:a16="http://schemas.microsoft.com/office/drawing/2014/main" val="1500309461"/>
                    </a:ext>
                  </a:extLst>
                </a:gridCol>
                <a:gridCol w="2478119">
                  <a:extLst>
                    <a:ext uri="{9D8B030D-6E8A-4147-A177-3AD203B41FA5}">
                      <a16:colId xmlns:a16="http://schemas.microsoft.com/office/drawing/2014/main" val="2217099698"/>
                    </a:ext>
                  </a:extLst>
                </a:gridCol>
                <a:gridCol w="799185">
                  <a:extLst>
                    <a:ext uri="{9D8B030D-6E8A-4147-A177-3AD203B41FA5}">
                      <a16:colId xmlns:a16="http://schemas.microsoft.com/office/drawing/2014/main" val="1070593188"/>
                    </a:ext>
                  </a:extLst>
                </a:gridCol>
                <a:gridCol w="799185">
                  <a:extLst>
                    <a:ext uri="{9D8B030D-6E8A-4147-A177-3AD203B41FA5}">
                      <a16:colId xmlns:a16="http://schemas.microsoft.com/office/drawing/2014/main" val="1983668968"/>
                    </a:ext>
                  </a:extLst>
                </a:gridCol>
                <a:gridCol w="1027984">
                  <a:extLst>
                    <a:ext uri="{9D8B030D-6E8A-4147-A177-3AD203B41FA5}">
                      <a16:colId xmlns:a16="http://schemas.microsoft.com/office/drawing/2014/main" val="580771968"/>
                    </a:ext>
                  </a:extLst>
                </a:gridCol>
              </a:tblGrid>
              <a:tr h="36638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六年孝班班費收支表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14059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日期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項目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收入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支出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結餘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76811618"/>
                  </a:ext>
                </a:extLst>
              </a:tr>
              <a:tr h="310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108.11.30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跳蚤市場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3178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3178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96957457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109.01.17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午餐退費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475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3653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21131301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109.06.05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母親節影片獎勵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588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3065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0756293"/>
                  </a:ext>
                </a:extLst>
              </a:tr>
              <a:tr h="372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109.07.06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撥打電話及拾獲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32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3097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506774700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109.07.13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期末日常表現獎勵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　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473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2624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224519084"/>
                  </a:ext>
                </a:extLst>
              </a:tr>
              <a:tr h="366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109.09.15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生日卡片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500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2124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12230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◎過去一年的成長與檢討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zh-TW" dirty="0"/>
              <a:t>首先要感謝在各項活動（跳蚤市場）熱心參與及支持的家長們，感謝你們的配合，使老師和孩子們在教學、學習的過程中更順利。</a:t>
            </a:r>
            <a:endParaRPr lang="en-US" altLang="zh-TW" dirty="0"/>
          </a:p>
          <a:p>
            <a:r>
              <a:rPr lang="zh-TW" altLang="zh-TW" dirty="0"/>
              <a:t>對於班級經營的方式，採取加扣點數的榮譽制度，加扣點數達到一定標準，皆有其獎懲辦法，學生大都能對自己行為負責與爭取最好表現。每週班級幹部（風紀和膳食）輪流擔任，給每個孩子都有擔任幹部的機會，也訓練孩子做事的能力。</a:t>
            </a:r>
            <a:endParaRPr lang="en-US" altLang="zh-TW" dirty="0"/>
          </a:p>
          <a:p>
            <a:r>
              <a:rPr lang="zh-TW" altLang="zh-TW" dirty="0"/>
              <a:t>每月舉辦的小型慶生會，使學生能體會到別人對自己的關懷，以及能夠去關懷別人；也利用慶生會的時間，提供孩子們表演的機會，展現自己才能，不過仍有許多學生過於羞澀，需家長多加鼓勵。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zh-TW" dirty="0"/>
              <a:t>每天早上到校時間，以加分鼓勵到操場活動（健走、晨跑、打球…等），期望養成良好運動習慣及健康的身體，但人數依然不多，希望大家多鼓勵自己的小孩參與活動，既可健身又可加點一舉兩得。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※</a:t>
            </a:r>
            <a:r>
              <a:rPr lang="zh-TW" altLang="zh-TW" b="1" dirty="0"/>
              <a:t>運動有助提升學習力、專注力（</a:t>
            </a:r>
            <a:r>
              <a:rPr lang="en-US" altLang="zh-TW" b="1" u="sng" dirty="0" err="1">
                <a:hlinkClick r:id="rId3"/>
              </a:rPr>
              <a:t>天下雜誌</a:t>
            </a:r>
            <a:r>
              <a:rPr lang="zh-TW" altLang="zh-TW" b="1" dirty="0"/>
              <a:t>、</a:t>
            </a:r>
            <a:r>
              <a:rPr lang="en-US" altLang="zh-TW" b="1" u="sng" dirty="0" err="1">
                <a:hlinkClick r:id="rId4"/>
              </a:rPr>
              <a:t>康健</a:t>
            </a:r>
            <a:r>
              <a:rPr lang="zh-TW" altLang="zh-TW" b="1" dirty="0"/>
              <a:t>、</a:t>
            </a:r>
            <a:r>
              <a:rPr lang="en-US" altLang="zh-TW" b="1" u="sng" dirty="0" err="1">
                <a:hlinkClick r:id="rId5"/>
              </a:rPr>
              <a:t>國語日報</a:t>
            </a:r>
            <a:r>
              <a:rPr lang="zh-TW" altLang="zh-TW" b="1" dirty="0"/>
              <a:t>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  <a:p>
            <a:r>
              <a:rPr lang="zh-TW" altLang="zh-TW" dirty="0"/>
              <a:t>鼓勵學生在聯絡簿或課室廳</a:t>
            </a:r>
            <a:r>
              <a:rPr lang="en-US" altLang="zh-TW" dirty="0"/>
              <a:t>(</a:t>
            </a:r>
            <a:r>
              <a:rPr lang="en-US" altLang="zh-TW" dirty="0" err="1"/>
              <a:t>classting</a:t>
            </a:r>
            <a:r>
              <a:rPr lang="en-US" altLang="zh-TW" dirty="0"/>
              <a:t>)</a:t>
            </a:r>
            <a:r>
              <a:rPr lang="zh-TW" altLang="zh-TW" dirty="0"/>
              <a:t>上書寫學習心得，除了練習寫作外，也是師生溝通的另一管道，但只有少數學生有確實認真書寫，這學期將持續於每週四寫小日記一則，請家長注意配合要求。</a:t>
            </a:r>
            <a:endParaRPr lang="en-US" altLang="zh-TW" dirty="0"/>
          </a:p>
          <a:p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5530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zh-TW" dirty="0"/>
              <a:t>國語科的課文背誦，使學生了解更多文句的運用以及訓練朗讀的能力；數學科多做、多想、多問仍是大家欠缺的，希望家長能鼓勵孩子多做練習，遇到難題要多思考，無法解決時可以利用班級社群詢問大家或老師（電腦的</a:t>
            </a:r>
            <a:r>
              <a:rPr lang="en-US" altLang="zh-TW" dirty="0" err="1"/>
              <a:t>classting</a:t>
            </a:r>
            <a:r>
              <a:rPr lang="zh-TW" altLang="zh-TW" dirty="0"/>
              <a:t>、</a:t>
            </a:r>
            <a:r>
              <a:rPr lang="en-US" altLang="zh-TW" dirty="0" err="1"/>
              <a:t>gmail</a:t>
            </a:r>
            <a:r>
              <a:rPr lang="zh-TW" altLang="zh-TW" dirty="0"/>
              <a:t>、班級網頁留言板）。</a:t>
            </a:r>
            <a:endParaRPr lang="en-US" altLang="zh-TW" dirty="0"/>
          </a:p>
          <a:p>
            <a:r>
              <a:rPr lang="zh-TW" altLang="zh-TW" dirty="0"/>
              <a:t>透過熱心家長的告知及私下觀察，班上有些同學有易怒或作弄同學及其他不當言行，老師雖已教導告誡，但仍需各位家長多關心、注意自己小孩的一言一行。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※五年級主要活動</a:t>
            </a:r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zh-TW" dirty="0"/>
              <a:t>地景藝術節</a:t>
            </a:r>
            <a:endParaRPr lang="en-US" altLang="zh-TW" dirty="0"/>
          </a:p>
          <a:p>
            <a:r>
              <a:rPr lang="en-US" altLang="zh-TW" dirty="0"/>
              <a:t>VR</a:t>
            </a:r>
            <a:r>
              <a:rPr lang="zh-TW" altLang="zh-TW" dirty="0"/>
              <a:t>體驗活動</a:t>
            </a:r>
            <a:endParaRPr lang="en-US" altLang="zh-TW" dirty="0"/>
          </a:p>
          <a:p>
            <a:r>
              <a:rPr lang="zh-TW" altLang="zh-TW" dirty="0"/>
              <a:t>萬聖節活動</a:t>
            </a:r>
            <a:endParaRPr lang="en-US" altLang="zh-TW" dirty="0"/>
          </a:p>
          <a:p>
            <a:r>
              <a:rPr lang="zh-TW" altLang="zh-TW" dirty="0"/>
              <a:t>校外教學（野柳）</a:t>
            </a:r>
            <a:endParaRPr lang="en-US" altLang="zh-TW" dirty="0"/>
          </a:p>
          <a:p>
            <a:r>
              <a:rPr lang="zh-TW" altLang="zh-TW" dirty="0"/>
              <a:t>流感疫苗接種</a:t>
            </a:r>
            <a:endParaRPr lang="en-US" altLang="zh-TW" dirty="0"/>
          </a:p>
          <a:p>
            <a:r>
              <a:rPr lang="zh-TW" altLang="zh-TW" dirty="0"/>
              <a:t>親職日（跳蚤市場）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/>
              <a:t>地景藝術節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10" name="圖片預留位置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24435" y="620883"/>
            <a:ext cx="4748594" cy="2308344"/>
          </a:xfrm>
        </p:spPr>
      </p:pic>
      <p:pic>
        <p:nvPicPr>
          <p:cNvPr id="7" name="圖片預留位置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1013022" y="663040"/>
            <a:ext cx="2752545" cy="1338042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1013022" y="2756678"/>
            <a:ext cx="2752545" cy="1338042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tretch>
            <a:fillRect/>
          </a:stretch>
        </p:blipFill>
        <p:spPr>
          <a:xfrm>
            <a:off x="1013022" y="4850316"/>
            <a:ext cx="2752545" cy="1338042"/>
          </a:xfrm>
        </p:spPr>
      </p:pic>
      <p:pic>
        <p:nvPicPr>
          <p:cNvPr id="11" name="圖片預留位置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tretch>
            <a:fillRect/>
          </a:stretch>
        </p:blipFill>
        <p:spPr>
          <a:xfrm>
            <a:off x="4424435" y="3801944"/>
            <a:ext cx="4748594" cy="2313156"/>
          </a:xfr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dirty="0"/>
              <a:t>VR</a:t>
            </a:r>
            <a:r>
              <a:rPr lang="zh-TW" altLang="zh-TW" dirty="0"/>
              <a:t>體驗活動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pic>
        <p:nvPicPr>
          <p:cNvPr id="7" name="圖片預留位置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991888" y="1296089"/>
            <a:ext cx="4874224" cy="3370475"/>
          </a:xfrm>
        </p:spPr>
      </p:pic>
      <p:pic>
        <p:nvPicPr>
          <p:cNvPr id="8" name="圖片預留位置 7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6506025" y="1296089"/>
            <a:ext cx="2626638" cy="1276837"/>
          </a:xfrm>
        </p:spPr>
      </p:pic>
      <p:pic>
        <p:nvPicPr>
          <p:cNvPr id="9" name="圖片預留位置 8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tretch>
            <a:fillRect/>
          </a:stretch>
        </p:blipFill>
        <p:spPr>
          <a:xfrm>
            <a:off x="6506025" y="3389727"/>
            <a:ext cx="2626638" cy="1276837"/>
          </a:xfrm>
        </p:spPr>
      </p:pic>
      <p:sp>
        <p:nvSpPr>
          <p:cNvPr id="4" name="文字預留位置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+mn-ea"/>
                <a:sym typeface="Arial" panose="020B0604020202020204" pitchFamily="34" charset="0"/>
              </a:rPr>
              <a:t>南崁國小</a:t>
            </a:r>
          </a:p>
        </p:txBody>
      </p:sp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2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校園兒童教育簡報，相簿 (寬螢幕)</Template>
  <TotalTime>131</TotalTime>
  <Words>1530</Words>
  <Application>Microsoft Office PowerPoint</Application>
  <PresentationFormat>寬螢幕</PresentationFormat>
  <Paragraphs>133</Paragraphs>
  <Slides>25</Slides>
  <Notes>21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文鼎勘亭流</vt:lpstr>
      <vt:lpstr>文鼎粗行楷</vt:lpstr>
      <vt:lpstr>文鼎新藝體</vt:lpstr>
      <vt:lpstr>細明體</vt:lpstr>
      <vt:lpstr>微軟正黑體</vt:lpstr>
      <vt:lpstr>新細明體</vt:lpstr>
      <vt:lpstr>Arial</vt:lpstr>
      <vt:lpstr>Calibri</vt:lpstr>
      <vt:lpstr>Times New Roman</vt:lpstr>
      <vt:lpstr>兒童朋友 16x9</vt:lpstr>
      <vt:lpstr>桃園市蘆竹區山腳國民小學 親師交流活動</vt:lpstr>
      <vt:lpstr>親師懇談會流程</vt:lpstr>
      <vt:lpstr>◎班費收支情況報告</vt:lpstr>
      <vt:lpstr>◎過去一年的成長與檢討</vt:lpstr>
      <vt:lpstr>PowerPoint 簡報</vt:lpstr>
      <vt:lpstr>PowerPoint 簡報</vt:lpstr>
      <vt:lpstr>※五年級主要活動</vt:lpstr>
      <vt:lpstr>地景藝術節</vt:lpstr>
      <vt:lpstr>VR體驗活動</vt:lpstr>
      <vt:lpstr>萬聖節活動</vt:lpstr>
      <vt:lpstr>校外教學 （野柳）</vt:lpstr>
      <vt:lpstr>流感疫苗接種</vt:lpstr>
      <vt:lpstr>親職日</vt:lpstr>
      <vt:lpstr>※班上學習課程</vt:lpstr>
      <vt:lpstr>程式猴子（資訊）</vt:lpstr>
      <vt:lpstr>體能時間 （早自習）</vt:lpstr>
      <vt:lpstr>分組報告 （國語）</vt:lpstr>
      <vt:lpstr>慶生會</vt:lpstr>
      <vt:lpstr>PowerPoint 簡報</vt:lpstr>
      <vt:lpstr>遠距教學（假日）</vt:lpstr>
      <vt:lpstr>◎未來一年的目標與展望</vt:lpstr>
      <vt:lpstr>PowerPoint 簡報</vt:lpstr>
      <vt:lpstr>PowerPoint 簡報</vt:lpstr>
      <vt:lpstr>※六年級主要活動</vt:lpstr>
      <vt:lpstr>◎校務宣導 ◎臨時動議或對學校的建議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桃園市蘆竹區山腳國民小學 親師交流活動</dc:title>
  <dc:creator>User</dc:creator>
  <cp:keywords/>
  <cp:lastModifiedBy>資訊組 山腳</cp:lastModifiedBy>
  <cp:revision>13</cp:revision>
  <dcterms:created xsi:type="dcterms:W3CDTF">2020-09-17T03:51:46Z</dcterms:created>
  <dcterms:modified xsi:type="dcterms:W3CDTF">2020-09-17T08:47:29Z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