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324" r:id="rId4"/>
    <p:sldId id="321" r:id="rId5"/>
    <p:sldId id="322" r:id="rId6"/>
    <p:sldId id="316" r:id="rId7"/>
    <p:sldId id="317" r:id="rId8"/>
    <p:sldId id="264" r:id="rId9"/>
    <p:sldId id="265" r:id="rId10"/>
    <p:sldId id="266" r:id="rId11"/>
    <p:sldId id="304" r:id="rId12"/>
    <p:sldId id="315" r:id="rId13"/>
    <p:sldId id="267" r:id="rId14"/>
    <p:sldId id="320" r:id="rId15"/>
    <p:sldId id="305" r:id="rId16"/>
    <p:sldId id="306" r:id="rId17"/>
    <p:sldId id="292" r:id="rId18"/>
    <p:sldId id="272" r:id="rId19"/>
    <p:sldId id="281" r:id="rId20"/>
    <p:sldId id="319" r:id="rId21"/>
    <p:sldId id="283" r:id="rId2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99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7222" autoAdjust="0"/>
  </p:normalViewPr>
  <p:slideViewPr>
    <p:cSldViewPr>
      <p:cViewPr varScale="1">
        <p:scale>
          <a:sx n="87" d="100"/>
          <a:sy n="87" d="100"/>
        </p:scale>
        <p:origin x="531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D5092D3E-71B8-4675-9AFC-8C3FB96ABA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2B5A577-6524-430D-A345-C4DC7D6E907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B189F9F-CCA2-4652-B27D-AAD817DAA719}" type="datetimeFigureOut">
              <a:rPr lang="zh-TW" altLang="en-US"/>
              <a:pPr>
                <a:defRPr/>
              </a:pPr>
              <a:t>2021/3/31</a:t>
            </a:fld>
            <a:endParaRPr lang="zh-TW" altLang="en-US"/>
          </a:p>
        </p:txBody>
      </p:sp>
      <p:sp>
        <p:nvSpPr>
          <p:cNvPr id="4" name="投影片圖像版面配置區 3">
            <a:extLst>
              <a:ext uri="{FF2B5EF4-FFF2-40B4-BE49-F238E27FC236}">
                <a16:creationId xmlns:a16="http://schemas.microsoft.com/office/drawing/2014/main" id="{4934E875-0FEC-45A6-BA43-84289FB971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>
            <a:extLst>
              <a:ext uri="{FF2B5EF4-FFF2-40B4-BE49-F238E27FC236}">
                <a16:creationId xmlns:a16="http://schemas.microsoft.com/office/drawing/2014/main" id="{1BA8E220-7533-44E1-88DE-54170B031C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C60F11C-D5D8-47D3-866F-C8E9D02F501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76A672E-86FC-43E2-A55E-A38CE61C62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71382FF7-98D5-41E6-90A7-18E006A28491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圖像版面配置區 1">
            <a:extLst>
              <a:ext uri="{FF2B5EF4-FFF2-40B4-BE49-F238E27FC236}">
                <a16:creationId xmlns:a16="http://schemas.microsoft.com/office/drawing/2014/main" id="{C5046E62-3964-4C3B-9491-FA177E485F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備忘稿版面配置區 2">
            <a:extLst>
              <a:ext uri="{FF2B5EF4-FFF2-40B4-BE49-F238E27FC236}">
                <a16:creationId xmlns:a16="http://schemas.microsoft.com/office/drawing/2014/main" id="{0A0D786B-91DA-4489-ABDD-4002D2A9F1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24580" name="投影片編號版面配置區 3">
            <a:extLst>
              <a:ext uri="{FF2B5EF4-FFF2-40B4-BE49-F238E27FC236}">
                <a16:creationId xmlns:a16="http://schemas.microsoft.com/office/drawing/2014/main" id="{B731C8C6-A111-4E00-BEEC-3FFD91D7A1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EE5DFB71-2D37-460D-B0F3-4D7F750AF596}" type="slidenum">
              <a:rPr lang="zh-TW" altLang="en-US"/>
              <a:pPr eaLnBrk="1" hangingPunct="1">
                <a:spcBef>
                  <a:spcPct val="0"/>
                </a:spcBef>
              </a:pPr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圖像版面配置區 1">
            <a:extLst>
              <a:ext uri="{FF2B5EF4-FFF2-40B4-BE49-F238E27FC236}">
                <a16:creationId xmlns:a16="http://schemas.microsoft.com/office/drawing/2014/main" id="{32D6722B-F091-4F7B-B7C8-5086B128A4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備忘稿版面配置區 2">
            <a:extLst>
              <a:ext uri="{FF2B5EF4-FFF2-40B4-BE49-F238E27FC236}">
                <a16:creationId xmlns:a16="http://schemas.microsoft.com/office/drawing/2014/main" id="{2C0C6328-60A3-4FF7-B12D-2778B27A67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25604" name="投影片編號版面配置區 3">
            <a:extLst>
              <a:ext uri="{FF2B5EF4-FFF2-40B4-BE49-F238E27FC236}">
                <a16:creationId xmlns:a16="http://schemas.microsoft.com/office/drawing/2014/main" id="{5BF975B7-24C1-41B3-B6B4-494CE41F8C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A302FC4-F698-481E-902B-BBBF3BDD1D85}" type="slidenum">
              <a:rPr lang="zh-TW" altLang="en-US"/>
              <a:pPr eaLnBrk="1" hangingPunct="1">
                <a:spcBef>
                  <a:spcPct val="0"/>
                </a:spcBef>
              </a:pPr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圖像版面配置區 1">
            <a:extLst>
              <a:ext uri="{FF2B5EF4-FFF2-40B4-BE49-F238E27FC236}">
                <a16:creationId xmlns:a16="http://schemas.microsoft.com/office/drawing/2014/main" id="{AFCA3A8C-9D7F-4675-9E96-2593135A9A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備忘稿版面配置區 2">
            <a:extLst>
              <a:ext uri="{FF2B5EF4-FFF2-40B4-BE49-F238E27FC236}">
                <a16:creationId xmlns:a16="http://schemas.microsoft.com/office/drawing/2014/main" id="{298BFA69-DD49-472C-9C59-FB9A66E44D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26628" name="投影片編號版面配置區 3">
            <a:extLst>
              <a:ext uri="{FF2B5EF4-FFF2-40B4-BE49-F238E27FC236}">
                <a16:creationId xmlns:a16="http://schemas.microsoft.com/office/drawing/2014/main" id="{FCDA96C9-330F-475B-AABC-C268E367AD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A340D203-21AE-408A-919F-5173568AABFC}" type="slidenum">
              <a:rPr lang="zh-TW" altLang="en-US"/>
              <a:pPr eaLnBrk="1" hangingPunct="1">
                <a:spcBef>
                  <a:spcPct val="0"/>
                </a:spcBef>
              </a:pPr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>
            <a:extLst>
              <a:ext uri="{FF2B5EF4-FFF2-40B4-BE49-F238E27FC236}">
                <a16:creationId xmlns:a16="http://schemas.microsoft.com/office/drawing/2014/main" id="{6472D612-13E9-4531-A502-9472CCBE4C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備忘稿版面配置區 2">
            <a:extLst>
              <a:ext uri="{FF2B5EF4-FFF2-40B4-BE49-F238E27FC236}">
                <a16:creationId xmlns:a16="http://schemas.microsoft.com/office/drawing/2014/main" id="{6550C7F7-4695-4C8D-BBE8-5953654B74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27652" name="投影片編號版面配置區 3">
            <a:extLst>
              <a:ext uri="{FF2B5EF4-FFF2-40B4-BE49-F238E27FC236}">
                <a16:creationId xmlns:a16="http://schemas.microsoft.com/office/drawing/2014/main" id="{CB4B5FD5-A196-4EA8-A122-6F1E4C9906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105BAEC-6E15-43C6-86AE-E38EF1C822BB}" type="slidenum">
              <a:rPr lang="zh-TW" altLang="en-US"/>
              <a:pPr eaLnBrk="1" hangingPunct="1">
                <a:spcBef>
                  <a:spcPct val="0"/>
                </a:spcBef>
              </a:pPr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5132083-45F3-4CBC-8454-FD5C62E3A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F613E-433A-4F30-8E52-527A855FB3CA}" type="datetimeFigureOut">
              <a:rPr lang="zh-TW" altLang="en-US"/>
              <a:pPr>
                <a:defRPr/>
              </a:pPr>
              <a:t>2021/3/31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97E0E04-5ADE-493C-A41B-50027D869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D66EB4A-AC06-40F9-A8F2-C0C71631C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C221A-9D3A-44C1-8153-A1E41938F6E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4395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62E5258-7B87-4B3D-84D1-E23D7BFF9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611BE-5627-4E21-8D44-CF5471547197}" type="datetimeFigureOut">
              <a:rPr lang="zh-TW" altLang="en-US"/>
              <a:pPr>
                <a:defRPr/>
              </a:pPr>
              <a:t>2021/3/31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06E58D7-09E9-44C2-8058-12C654313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B398EEF-B7CF-48E6-AB1F-6D778447B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8F78B-C684-4FEE-AF4C-A47793EACCD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6971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ABE93B7-AFC3-4EBC-8248-9605ADE38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E0AAB-F09B-40B9-B1CE-03758C816816}" type="datetimeFigureOut">
              <a:rPr lang="zh-TW" altLang="en-US"/>
              <a:pPr>
                <a:defRPr/>
              </a:pPr>
              <a:t>2021/3/31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7C49BF0-893F-4291-8FEB-8DAA64BD5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A8C72B7-E36E-4DCE-8575-3C6C3A6BB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D334C-7A87-4998-ACDE-BA919422D71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7275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A8D6EE6-7731-476C-BD3F-9FB5947EB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6DF99-EEA7-4271-A124-4EC85DF1FBD4}" type="datetimeFigureOut">
              <a:rPr lang="zh-TW" altLang="en-US"/>
              <a:pPr>
                <a:defRPr/>
              </a:pPr>
              <a:t>2021/3/31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BC4E173-A4DD-487C-994B-4F5E4D53E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2D946C5-CD66-4A7B-BF33-6E588E826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834DC-5E50-442C-83CF-8ABD3FD040C7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8906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718B096-7550-4C60-87AC-7FF30EF86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42597-B3DC-4BA3-9127-F794E6E0BCCD}" type="datetimeFigureOut">
              <a:rPr lang="zh-TW" altLang="en-US"/>
              <a:pPr>
                <a:defRPr/>
              </a:pPr>
              <a:t>2021/3/31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49A6EEC-D87D-45C6-824C-191EBD38C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56585B1-9BF4-4016-B18A-1B4506910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B4708-3388-4726-997E-2B47602DA4D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8011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93C837E6-5758-475C-ACD9-5B83B3B52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58BF3-2C52-46C9-B2A1-A97CABBBBF1E}" type="datetimeFigureOut">
              <a:rPr lang="zh-TW" altLang="en-US"/>
              <a:pPr>
                <a:defRPr/>
              </a:pPr>
              <a:t>2021/3/31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ED2B64D2-5D0F-4E01-8918-94787E595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59CBDE2C-D512-4563-A0A0-85E01D5FD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394D6-B2FF-4008-A2E4-F792AF4BA52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715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>
            <a:extLst>
              <a:ext uri="{FF2B5EF4-FFF2-40B4-BE49-F238E27FC236}">
                <a16:creationId xmlns:a16="http://schemas.microsoft.com/office/drawing/2014/main" id="{C1CDD8DE-E1BE-4E8E-83C6-E46105E95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C95FF-E9ED-4E37-B60C-1A4E2D7FEAAE}" type="datetimeFigureOut">
              <a:rPr lang="zh-TW" altLang="en-US"/>
              <a:pPr>
                <a:defRPr/>
              </a:pPr>
              <a:t>2021/3/31</a:t>
            </a:fld>
            <a:endParaRPr lang="zh-TW" altLang="en-US"/>
          </a:p>
        </p:txBody>
      </p:sp>
      <p:sp>
        <p:nvSpPr>
          <p:cNvPr id="8" name="頁尾版面配置區 4">
            <a:extLst>
              <a:ext uri="{FF2B5EF4-FFF2-40B4-BE49-F238E27FC236}">
                <a16:creationId xmlns:a16="http://schemas.microsoft.com/office/drawing/2014/main" id="{02851F63-6467-46FA-A60A-A50DA0AEB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id="{E84EFC5B-970A-4A90-AC63-817035180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F62FA-0A99-4D97-BD04-46DD4484ED9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6520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>
            <a:extLst>
              <a:ext uri="{FF2B5EF4-FFF2-40B4-BE49-F238E27FC236}">
                <a16:creationId xmlns:a16="http://schemas.microsoft.com/office/drawing/2014/main" id="{9B6E0B9E-BD6D-4E90-93C8-66C48356A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E5D9F-E86E-4842-8E19-495F105DE72C}" type="datetimeFigureOut">
              <a:rPr lang="zh-TW" altLang="en-US"/>
              <a:pPr>
                <a:defRPr/>
              </a:pPr>
              <a:t>2021/3/31</a:t>
            </a:fld>
            <a:endParaRPr lang="zh-TW" altLang="en-US"/>
          </a:p>
        </p:txBody>
      </p:sp>
      <p:sp>
        <p:nvSpPr>
          <p:cNvPr id="4" name="頁尾版面配置區 4">
            <a:extLst>
              <a:ext uri="{FF2B5EF4-FFF2-40B4-BE49-F238E27FC236}">
                <a16:creationId xmlns:a16="http://schemas.microsoft.com/office/drawing/2014/main" id="{734882AF-3927-48F0-AE5B-EF6B8C5C0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114796CE-92BE-4BE1-9CCE-7641BB5C8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64EBB-6B27-4755-833B-90D099EA832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986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>
            <a:extLst>
              <a:ext uri="{FF2B5EF4-FFF2-40B4-BE49-F238E27FC236}">
                <a16:creationId xmlns:a16="http://schemas.microsoft.com/office/drawing/2014/main" id="{D6C06B64-23E8-4EE2-B303-8FCB95549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B688B-28D2-466C-8A87-A7D8FE1669F5}" type="datetimeFigureOut">
              <a:rPr lang="zh-TW" altLang="en-US"/>
              <a:pPr>
                <a:defRPr/>
              </a:pPr>
              <a:t>2021/3/31</a:t>
            </a:fld>
            <a:endParaRPr lang="zh-TW" altLang="en-US"/>
          </a:p>
        </p:txBody>
      </p:sp>
      <p:sp>
        <p:nvSpPr>
          <p:cNvPr id="3" name="頁尾版面配置區 4">
            <a:extLst>
              <a:ext uri="{FF2B5EF4-FFF2-40B4-BE49-F238E27FC236}">
                <a16:creationId xmlns:a16="http://schemas.microsoft.com/office/drawing/2014/main" id="{B97BF148-905B-4AB9-BE52-EDB1C793E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>
            <a:extLst>
              <a:ext uri="{FF2B5EF4-FFF2-40B4-BE49-F238E27FC236}">
                <a16:creationId xmlns:a16="http://schemas.microsoft.com/office/drawing/2014/main" id="{A4F561A9-60B2-4BEB-866E-89A2E9DE2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4CD54-9087-4CAB-81FB-A62A855F02E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731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755D15B1-F683-404C-A97B-265094542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E582D-4156-41A1-AFC3-04301444EAF9}" type="datetimeFigureOut">
              <a:rPr lang="zh-TW" altLang="en-US"/>
              <a:pPr>
                <a:defRPr/>
              </a:pPr>
              <a:t>2021/3/31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5214058C-449B-45F2-82F5-7071A5AD6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451BEBD1-0898-4D7B-A9A8-74C9C3D5B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2639F-9BDF-4307-A8EA-FF00A44E63B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491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B6E355EC-14BB-4813-8A77-1D0046E89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EA036-7401-4C98-B374-C97978EB7E6F}" type="datetimeFigureOut">
              <a:rPr lang="zh-TW" altLang="en-US"/>
              <a:pPr>
                <a:defRPr/>
              </a:pPr>
              <a:t>2021/3/31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FB93D289-4D23-474A-93EA-E207D4DCD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4A92AC15-C661-4189-91E9-B841AE1BE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33D1C-9259-43AC-A941-8CFD6360CA13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4497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>
            <a:extLst>
              <a:ext uri="{FF2B5EF4-FFF2-40B4-BE49-F238E27FC236}">
                <a16:creationId xmlns:a16="http://schemas.microsoft.com/office/drawing/2014/main" id="{492D338F-4990-4C80-8443-11FA2A53E3E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>
            <a:extLst>
              <a:ext uri="{FF2B5EF4-FFF2-40B4-BE49-F238E27FC236}">
                <a16:creationId xmlns:a16="http://schemas.microsoft.com/office/drawing/2014/main" id="{3A3C09B7-D4B7-432A-A9F2-CE94A1DF7C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E02CCD5-FA39-421A-A643-7391470331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33E5AD3-BB27-454A-A1D4-BDA11D93C0A8}" type="datetimeFigureOut">
              <a:rPr lang="zh-TW" altLang="en-US"/>
              <a:pPr>
                <a:defRPr/>
              </a:pPr>
              <a:t>2021/3/31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1FCDCDE-759F-4758-92A3-C1D283D023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A418091-DBCF-4EA0-82DE-92BB23BD2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</a:defRPr>
            </a:lvl1pPr>
          </a:lstStyle>
          <a:p>
            <a:fld id="{CD60B3AF-6E72-410F-A938-3372DA73451F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>
            <a:extLst>
              <a:ext uri="{FF2B5EF4-FFF2-40B4-BE49-F238E27FC236}">
                <a16:creationId xmlns:a16="http://schemas.microsoft.com/office/drawing/2014/main" id="{E71D5756-027E-4F04-9CA3-48F264953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9467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3716738-89F9-42BA-94F3-C2B357052227}"/>
              </a:ext>
            </a:extLst>
          </p:cNvPr>
          <p:cNvSpPr/>
          <p:nvPr/>
        </p:nvSpPr>
        <p:spPr>
          <a:xfrm>
            <a:off x="-107950" y="-42863"/>
            <a:ext cx="4616450" cy="6192838"/>
          </a:xfrm>
          <a:prstGeom prst="rect">
            <a:avLst/>
          </a:prstGeom>
        </p:spPr>
        <p:txBody>
          <a:bodyPr vert="eaVert">
            <a:sp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kumimoji="0" lang="zh-TW" altLang="zh-TW" sz="96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第</a:t>
            </a:r>
            <a:r>
              <a:rPr kumimoji="0" lang="zh-TW" altLang="en-US" sz="96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五</a:t>
            </a:r>
            <a:r>
              <a:rPr kumimoji="0" lang="zh-TW" altLang="zh-TW" sz="96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課</a:t>
            </a:r>
            <a:endParaRPr kumimoji="0" lang="en-US" altLang="zh-TW" sz="96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kumimoji="0" lang="zh-TW" altLang="en-US" sz="9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馬達加斯加，出發！</a:t>
            </a:r>
            <a:endParaRPr kumimoji="0" lang="zh-TW" altLang="zh-TW" sz="96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pic>
        <p:nvPicPr>
          <p:cNvPr id="2052" name="圖片 7">
            <a:extLst>
              <a:ext uri="{FF2B5EF4-FFF2-40B4-BE49-F238E27FC236}">
                <a16:creationId xmlns:a16="http://schemas.microsoft.com/office/drawing/2014/main" id="{04C674BD-F5F8-4609-BE3D-84EDA794C7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475" y="5300663"/>
            <a:ext cx="1223963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圖片 9">
            <a:extLst>
              <a:ext uri="{FF2B5EF4-FFF2-40B4-BE49-F238E27FC236}">
                <a16:creationId xmlns:a16="http://schemas.microsoft.com/office/drawing/2014/main" id="{7754EA6B-085B-47DA-850A-1BC52AA61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215582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摺角紙張 3">
            <a:extLst>
              <a:ext uri="{FF2B5EF4-FFF2-40B4-BE49-F238E27FC236}">
                <a16:creationId xmlns:a16="http://schemas.microsoft.com/office/drawing/2014/main" id="{4B6F0470-31FB-4846-8EE5-6DCE45501491}"/>
              </a:ext>
            </a:extLst>
          </p:cNvPr>
          <p:cNvSpPr/>
          <p:nvPr/>
        </p:nvSpPr>
        <p:spPr>
          <a:xfrm>
            <a:off x="7488238" y="188913"/>
            <a:ext cx="1476375" cy="6264275"/>
          </a:xfrm>
          <a:prstGeom prst="foldedCorner">
            <a:avLst>
              <a:gd name="adj" fmla="val 3319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寫作計畫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2094151-CFEF-400A-8B66-9E9782B1DDCD}"/>
              </a:ext>
            </a:extLst>
          </p:cNvPr>
          <p:cNvSpPr txBox="1"/>
          <p:nvPr/>
        </p:nvSpPr>
        <p:spPr>
          <a:xfrm>
            <a:off x="2112963" y="190500"/>
            <a:ext cx="5354637" cy="6262688"/>
          </a:xfrm>
          <a:prstGeom prst="rect">
            <a:avLst/>
          </a:prstGeom>
          <a:noFill/>
          <a:ln>
            <a:noFill/>
          </a:ln>
        </p:spPr>
        <p:txBody>
          <a:bodyPr vert="eaVert">
            <a:spAutoFit/>
          </a:bodyPr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anose="03000509000000000000" pitchFamily="65" charset="-120"/>
                <a:cs typeface="Calibri"/>
              </a:rPr>
              <a:t>●</a:t>
            </a:r>
            <a:r>
              <a:rPr kumimoji="0" lang="zh-TW" altLang="zh-TW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取材與構思</a:t>
            </a:r>
            <a:endParaRPr kumimoji="0" lang="en-US" altLang="zh-TW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kumimoji="0"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遊記的主角就是「</a:t>
            </a:r>
            <a:r>
              <a:rPr kumimoji="0" lang="zh-TW" altLang="zh-TW" sz="4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風景</a:t>
            </a:r>
            <a:r>
              <a:rPr kumimoji="0"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」和「</a:t>
            </a:r>
            <a:r>
              <a:rPr kumimoji="0" lang="zh-TW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kumimoji="0"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」，是記錄「</a:t>
            </a:r>
            <a:r>
              <a:rPr kumimoji="0" lang="zh-TW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kumimoji="0"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」在這一段「</a:t>
            </a:r>
            <a:r>
              <a:rPr kumimoji="0" lang="zh-TW" altLang="zh-TW" sz="4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風景</a:t>
            </a:r>
            <a:r>
              <a:rPr kumimoji="0"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」中旅行的過程。所以必須要點明</a:t>
            </a:r>
            <a:r>
              <a:rPr kumimoji="0" lang="zh-TW" altLang="zh-TW" sz="40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空間</a:t>
            </a:r>
            <a:r>
              <a:rPr kumimoji="0"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kumimoji="0" lang="zh-TW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  <a:r>
              <a:rPr kumimoji="0"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。你可以完成下頁的表格，依照引導完成一篇文章。</a:t>
            </a:r>
            <a:endParaRPr kumimoji="0"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269" name="Rectangle 26">
            <a:extLst>
              <a:ext uri="{FF2B5EF4-FFF2-40B4-BE49-F238E27FC236}">
                <a16:creationId xmlns:a16="http://schemas.microsoft.com/office/drawing/2014/main" id="{167FD958-8B8E-4414-ADEB-557596EF7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>
              <a:latin typeface="Arial" panose="020B0604020202020204" pitchFamily="34" charset="0"/>
            </a:endParaRPr>
          </a:p>
        </p:txBody>
      </p:sp>
      <p:pic>
        <p:nvPicPr>
          <p:cNvPr id="11270" name="圖片 12">
            <a:extLst>
              <a:ext uri="{FF2B5EF4-FFF2-40B4-BE49-F238E27FC236}">
                <a16:creationId xmlns:a16="http://schemas.microsoft.com/office/drawing/2014/main" id="{D56A8DC6-63D4-4628-8085-95EEF77B3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188" y="4005263"/>
            <a:ext cx="2598738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Line 14">
            <a:extLst>
              <a:ext uri="{FF2B5EF4-FFF2-40B4-BE49-F238E27FC236}">
                <a16:creationId xmlns:a16="http://schemas.microsoft.com/office/drawing/2014/main" id="{D0E54F43-D7EE-4AD2-A5F2-94EE8FF0BAF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6813" y="4162425"/>
            <a:ext cx="0" cy="936625"/>
          </a:xfrm>
          <a:prstGeom prst="line">
            <a:avLst/>
          </a:prstGeom>
          <a:ln>
            <a:solidFill>
              <a:srgbClr val="FF0066"/>
            </a:solidFill>
            <a:headEnd/>
            <a:tailEnd type="triangle" w="sm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/>
          </a:p>
        </p:txBody>
      </p:sp>
      <p:sp>
        <p:nvSpPr>
          <p:cNvPr id="54" name="Line 14">
            <a:extLst>
              <a:ext uri="{FF2B5EF4-FFF2-40B4-BE49-F238E27FC236}">
                <a16:creationId xmlns:a16="http://schemas.microsoft.com/office/drawing/2014/main" id="{A13BF5C7-B44B-4B8A-B781-19477A92AC8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9438" y="3890963"/>
            <a:ext cx="1373187" cy="1193800"/>
          </a:xfrm>
          <a:prstGeom prst="line">
            <a:avLst/>
          </a:prstGeom>
          <a:ln>
            <a:solidFill>
              <a:srgbClr val="FF0066"/>
            </a:solidFill>
            <a:headEnd/>
            <a:tailEnd type="triangle" w="sm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/>
          </a:p>
        </p:txBody>
      </p:sp>
      <p:sp>
        <p:nvSpPr>
          <p:cNvPr id="52" name="Line 14">
            <a:extLst>
              <a:ext uri="{FF2B5EF4-FFF2-40B4-BE49-F238E27FC236}">
                <a16:creationId xmlns:a16="http://schemas.microsoft.com/office/drawing/2014/main" id="{30633415-D95E-4661-81D6-FB6E0CA418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04988" y="3851275"/>
            <a:ext cx="1154112" cy="0"/>
          </a:xfrm>
          <a:prstGeom prst="line">
            <a:avLst/>
          </a:prstGeom>
          <a:ln>
            <a:solidFill>
              <a:srgbClr val="FF0066"/>
            </a:solidFill>
            <a:headEnd/>
            <a:tailEnd type="triangle" w="sm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/>
          </a:p>
        </p:txBody>
      </p:sp>
      <p:sp>
        <p:nvSpPr>
          <p:cNvPr id="41" name="Line 14">
            <a:extLst>
              <a:ext uri="{FF2B5EF4-FFF2-40B4-BE49-F238E27FC236}">
                <a16:creationId xmlns:a16="http://schemas.microsoft.com/office/drawing/2014/main" id="{8271C2DC-8A13-4415-9C8B-52AB6E5F4A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1850" y="3535363"/>
            <a:ext cx="900113" cy="0"/>
          </a:xfrm>
          <a:prstGeom prst="line">
            <a:avLst/>
          </a:prstGeom>
          <a:ln>
            <a:solidFill>
              <a:srgbClr val="FF0066"/>
            </a:solidFill>
            <a:headEnd/>
            <a:tailEnd type="triangle" w="sm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/>
          </a:p>
        </p:txBody>
      </p:sp>
      <p:sp>
        <p:nvSpPr>
          <p:cNvPr id="35" name="Line 14">
            <a:extLst>
              <a:ext uri="{FF2B5EF4-FFF2-40B4-BE49-F238E27FC236}">
                <a16:creationId xmlns:a16="http://schemas.microsoft.com/office/drawing/2014/main" id="{678B658B-3058-4A6D-AD73-428F58B4276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09963" y="1557338"/>
            <a:ext cx="0" cy="1220787"/>
          </a:xfrm>
          <a:prstGeom prst="line">
            <a:avLst/>
          </a:prstGeom>
          <a:ln>
            <a:solidFill>
              <a:srgbClr val="FF0066"/>
            </a:solidFill>
            <a:headEnd/>
            <a:tailEnd type="triangle" w="sm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/>
              <a:t> </a:t>
            </a:r>
            <a:endParaRPr kumimoji="0" lang="zh-TW" altLang="en-US" dirty="0"/>
          </a:p>
        </p:txBody>
      </p:sp>
      <p:sp>
        <p:nvSpPr>
          <p:cNvPr id="4" name="摺角紙張 3">
            <a:extLst>
              <a:ext uri="{FF2B5EF4-FFF2-40B4-BE49-F238E27FC236}">
                <a16:creationId xmlns:a16="http://schemas.microsoft.com/office/drawing/2014/main" id="{52F2C89C-34D3-4F22-A6E0-A51DF951D8D5}"/>
              </a:ext>
            </a:extLst>
          </p:cNvPr>
          <p:cNvSpPr/>
          <p:nvPr/>
        </p:nvSpPr>
        <p:spPr>
          <a:xfrm>
            <a:off x="7488238" y="188913"/>
            <a:ext cx="1476375" cy="6264275"/>
          </a:xfrm>
          <a:prstGeom prst="foldedCorner">
            <a:avLst>
              <a:gd name="adj" fmla="val 3319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寫作計畫</a:t>
            </a:r>
          </a:p>
        </p:txBody>
      </p:sp>
      <p:sp>
        <p:nvSpPr>
          <p:cNvPr id="12296" name="Rectangle 17">
            <a:extLst>
              <a:ext uri="{FF2B5EF4-FFF2-40B4-BE49-F238E27FC236}">
                <a16:creationId xmlns:a16="http://schemas.microsoft.com/office/drawing/2014/main" id="{9A7D1AE0-6D83-43FA-919C-00909336D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/>
          </a:p>
        </p:txBody>
      </p:sp>
      <p:sp>
        <p:nvSpPr>
          <p:cNvPr id="12297" name="Rectangle 26">
            <a:extLst>
              <a:ext uri="{FF2B5EF4-FFF2-40B4-BE49-F238E27FC236}">
                <a16:creationId xmlns:a16="http://schemas.microsoft.com/office/drawing/2014/main" id="{7881A99A-C907-4384-A83A-FE7E15C4B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>
              <a:latin typeface="Arial" panose="020B0604020202020204" pitchFamily="34" charset="0"/>
            </a:endParaRPr>
          </a:p>
        </p:txBody>
      </p:sp>
      <p:sp>
        <p:nvSpPr>
          <p:cNvPr id="9" name="Line 14">
            <a:extLst>
              <a:ext uri="{FF2B5EF4-FFF2-40B4-BE49-F238E27FC236}">
                <a16:creationId xmlns:a16="http://schemas.microsoft.com/office/drawing/2014/main" id="{9F67620A-E706-4CCB-9151-AA843875234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804988" y="1698625"/>
            <a:ext cx="1062037" cy="1220788"/>
          </a:xfrm>
          <a:prstGeom prst="line">
            <a:avLst/>
          </a:prstGeom>
          <a:ln>
            <a:solidFill>
              <a:srgbClr val="FF0066"/>
            </a:solidFill>
            <a:headEnd/>
            <a:tailEnd type="triangle" w="sm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6" name="AutoShape 7">
            <a:extLst>
              <a:ext uri="{FF2B5EF4-FFF2-40B4-BE49-F238E27FC236}">
                <a16:creationId xmlns:a16="http://schemas.microsoft.com/office/drawing/2014/main" id="{E35BE0D9-0D40-41FC-BB53-F65B2A10B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479425"/>
            <a:ext cx="1946275" cy="1687513"/>
          </a:xfrm>
          <a:prstGeom prst="roundRect">
            <a:avLst>
              <a:gd name="adj" fmla="val 6019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4D4D4D"/>
            </a:solidFill>
            <a:round/>
            <a:headEnd/>
            <a:tailEnd/>
          </a:ln>
        </p:spPr>
        <p:txBody>
          <a:bodyPr lIns="18000" tIns="18000" rIns="18000" bIns="18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2800" dirty="0">
              <a:solidFill>
                <a:srgbClr val="7030A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28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很開心的回家。</a:t>
            </a:r>
          </a:p>
        </p:txBody>
      </p:sp>
      <p:sp>
        <p:nvSpPr>
          <p:cNvPr id="34" name="AutoShape 7">
            <a:extLst>
              <a:ext uri="{FF2B5EF4-FFF2-40B4-BE49-F238E27FC236}">
                <a16:creationId xmlns:a16="http://schemas.microsoft.com/office/drawing/2014/main" id="{9921D5A8-7E55-4F71-BE93-6CFE37638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3825" y="479425"/>
            <a:ext cx="1978025" cy="1687513"/>
          </a:xfrm>
          <a:prstGeom prst="roundRect">
            <a:avLst>
              <a:gd name="adj" fmla="val 6019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4D4D4D"/>
            </a:solidFill>
            <a:round/>
            <a:headEnd/>
            <a:tailEnd/>
          </a:ln>
        </p:spPr>
        <p:txBody>
          <a:bodyPr lIns="18000" tIns="18000" rIns="18000" bIns="18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2800" dirty="0">
              <a:solidFill>
                <a:srgbClr val="7030A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28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很興奮、很緊張。</a:t>
            </a:r>
          </a:p>
        </p:txBody>
      </p:sp>
      <p:sp>
        <p:nvSpPr>
          <p:cNvPr id="36" name="AutoShape 7">
            <a:extLst>
              <a:ext uri="{FF2B5EF4-FFF2-40B4-BE49-F238E27FC236}">
                <a16:creationId xmlns:a16="http://schemas.microsoft.com/office/drawing/2014/main" id="{CBE013B2-4338-45BF-BC56-BC835A182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404813"/>
            <a:ext cx="2181225" cy="1758950"/>
          </a:xfrm>
          <a:prstGeom prst="roundRect">
            <a:avLst>
              <a:gd name="adj" fmla="val 6019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4D4D4D"/>
            </a:solidFill>
            <a:round/>
            <a:headEnd/>
            <a:tailEnd/>
          </a:ln>
        </p:spPr>
        <p:txBody>
          <a:bodyPr lIns="18000" tIns="18000" rIns="18000" bIns="18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2800" dirty="0">
              <a:solidFill>
                <a:srgbClr val="7030A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26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爸爸、媽媽、姐姐、弟弟和我。</a:t>
            </a:r>
          </a:p>
        </p:txBody>
      </p:sp>
      <p:sp>
        <p:nvSpPr>
          <p:cNvPr id="37" name="Line 14">
            <a:extLst>
              <a:ext uri="{FF2B5EF4-FFF2-40B4-BE49-F238E27FC236}">
                <a16:creationId xmlns:a16="http://schemas.microsoft.com/office/drawing/2014/main" id="{D677D86F-4D94-4194-80A0-CF1D445A9D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37063" y="1989138"/>
            <a:ext cx="658812" cy="800100"/>
          </a:xfrm>
          <a:prstGeom prst="line">
            <a:avLst/>
          </a:prstGeom>
          <a:ln>
            <a:solidFill>
              <a:srgbClr val="FF0066"/>
            </a:solidFill>
            <a:headEnd/>
            <a:tailEnd type="triangle" w="sm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id="{7E5CDA37-B56B-4094-AF58-A16309815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2789238"/>
            <a:ext cx="2038350" cy="1417637"/>
          </a:xfrm>
          <a:prstGeom prst="roundRect">
            <a:avLst>
              <a:gd name="adj" fmla="val 6019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4D4D4D"/>
            </a:solidFill>
            <a:round/>
            <a:headEnd/>
            <a:tailEnd/>
          </a:ln>
        </p:spPr>
        <p:txBody>
          <a:bodyPr lIns="18000" tIns="18000" rIns="18000" bIns="18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2600" dirty="0">
              <a:solidFill>
                <a:srgbClr val="7030A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26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今年春節</a:t>
            </a:r>
          </a:p>
        </p:txBody>
      </p:sp>
      <p:sp>
        <p:nvSpPr>
          <p:cNvPr id="45" name="AutoShape 7">
            <a:extLst>
              <a:ext uri="{FF2B5EF4-FFF2-40B4-BE49-F238E27FC236}">
                <a16:creationId xmlns:a16="http://schemas.microsoft.com/office/drawing/2014/main" id="{19EA7537-6FCE-4566-A05D-693CC7C7A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7788" y="4941888"/>
            <a:ext cx="2100262" cy="1322387"/>
          </a:xfrm>
          <a:prstGeom prst="roundRect">
            <a:avLst>
              <a:gd name="adj" fmla="val 6019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4D4D4D"/>
            </a:solidFill>
            <a:round/>
            <a:headEnd/>
            <a:tailEnd/>
          </a:ln>
        </p:spPr>
        <p:txBody>
          <a:bodyPr lIns="18000" tIns="18000" rIns="18000" bIns="18000"/>
          <a:lstStyle/>
          <a:p>
            <a:pPr algn="ctr">
              <a:lnSpc>
                <a:spcPct val="150000"/>
              </a:lnSpc>
              <a:defRPr/>
            </a:pPr>
            <a:endParaRPr lang="en-US" altLang="zh-TW" sz="2600" u="sng" dirty="0">
              <a:solidFill>
                <a:srgbClr val="7030A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lang="zh-TW" altLang="en-US" sz="2600" u="sng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鹿港</a:t>
            </a:r>
            <a:r>
              <a:rPr lang="zh-TW" altLang="en-US" sz="26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sz="2600" u="sng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天后宮 </a:t>
            </a:r>
          </a:p>
        </p:txBody>
      </p:sp>
      <p:sp>
        <p:nvSpPr>
          <p:cNvPr id="47" name="AutoShape 7">
            <a:extLst>
              <a:ext uri="{FF2B5EF4-FFF2-40B4-BE49-F238E27FC236}">
                <a16:creationId xmlns:a16="http://schemas.microsoft.com/office/drawing/2014/main" id="{973173B2-2F2F-4C34-826D-628839494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4941888"/>
            <a:ext cx="1946275" cy="1322387"/>
          </a:xfrm>
          <a:prstGeom prst="roundRect">
            <a:avLst>
              <a:gd name="adj" fmla="val 6019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4D4D4D"/>
            </a:solidFill>
            <a:round/>
            <a:headEnd/>
            <a:tailEnd/>
          </a:ln>
        </p:spPr>
        <p:txBody>
          <a:bodyPr lIns="18000" tIns="18000" rIns="18000" bIns="18000"/>
          <a:lstStyle/>
          <a:p>
            <a:pPr>
              <a:lnSpc>
                <a:spcPct val="300000"/>
              </a:lnSpc>
              <a:defRPr/>
            </a:pPr>
            <a:r>
              <a:rPr lang="zh-TW" altLang="en-US" sz="28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拜拜</a:t>
            </a:r>
            <a:r>
              <a:rPr lang="zh-TW" altLang="zh-TW" sz="28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lang="zh-TW" altLang="en-US" sz="2800" dirty="0">
              <a:solidFill>
                <a:srgbClr val="7030A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0" name="AutoShape 7">
            <a:extLst>
              <a:ext uri="{FF2B5EF4-FFF2-40B4-BE49-F238E27FC236}">
                <a16:creationId xmlns:a16="http://schemas.microsoft.com/office/drawing/2014/main" id="{872C28DA-E5B6-4FD7-B0B2-67B339973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63" y="2368550"/>
            <a:ext cx="2205037" cy="3652838"/>
          </a:xfrm>
          <a:prstGeom prst="roundRect">
            <a:avLst>
              <a:gd name="adj" fmla="val 6019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4D4D4D"/>
            </a:solidFill>
            <a:round/>
            <a:headEnd/>
            <a:tailEnd/>
          </a:ln>
        </p:spPr>
        <p:txBody>
          <a:bodyPr lIns="18000" tIns="18000" rIns="18000" bIns="18000"/>
          <a:lstStyle/>
          <a:p>
            <a:pPr algn="ctr">
              <a:lnSpc>
                <a:spcPct val="150000"/>
              </a:lnSpc>
              <a:defRPr/>
            </a:pPr>
            <a:endParaRPr lang="en-US" altLang="zh-TW" sz="2600" dirty="0">
              <a:solidFill>
                <a:srgbClr val="7030A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TW" altLang="zh-TW" sz="26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拜完後，去看了</a:t>
            </a:r>
            <a:r>
              <a:rPr lang="zh-TW" altLang="zh-TW" sz="2600" u="sng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九曲巷</a:t>
            </a:r>
            <a:r>
              <a:rPr lang="zh-TW" altLang="zh-TW" sz="26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，再去逛瀰漫著花香的博物館。</a:t>
            </a:r>
            <a:endParaRPr lang="zh-TW" altLang="en-US" sz="2600" dirty="0">
              <a:solidFill>
                <a:srgbClr val="7030A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2307" name="文字方塊 62">
            <a:extLst>
              <a:ext uri="{FF2B5EF4-FFF2-40B4-BE49-F238E27FC236}">
                <a16:creationId xmlns:a16="http://schemas.microsoft.com/office/drawing/2014/main" id="{ED2D916E-F799-43DD-BEFD-9DFEF1946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" y="581025"/>
            <a:ext cx="1225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結果</a:t>
            </a:r>
            <a:r>
              <a:rPr kumimoji="0"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kumimoji="0" lang="zh-TW" altLang="en-US" sz="20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308" name="文字方塊 64">
            <a:extLst>
              <a:ext uri="{FF2B5EF4-FFF2-40B4-BE49-F238E27FC236}">
                <a16:creationId xmlns:a16="http://schemas.microsoft.com/office/drawing/2014/main" id="{67627372-E593-4538-B85E-174E4CD64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9863" y="568325"/>
            <a:ext cx="1225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感覺</a:t>
            </a:r>
            <a:r>
              <a:rPr kumimoji="0"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kumimoji="0" lang="zh-TW" altLang="en-US" sz="20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309" name="文字方塊 65">
            <a:extLst>
              <a:ext uri="{FF2B5EF4-FFF2-40B4-BE49-F238E27FC236}">
                <a16:creationId xmlns:a16="http://schemas.microsoft.com/office/drawing/2014/main" id="{DA56D0C0-8448-4929-AB99-1991CA47E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476250"/>
            <a:ext cx="1225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人物</a:t>
            </a:r>
            <a:r>
              <a:rPr kumimoji="0"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kumimoji="0" lang="zh-TW" altLang="en-US" sz="20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310" name="文字方塊 66">
            <a:extLst>
              <a:ext uri="{FF2B5EF4-FFF2-40B4-BE49-F238E27FC236}">
                <a16:creationId xmlns:a16="http://schemas.microsoft.com/office/drawing/2014/main" id="{67BE660F-07D7-46B6-B758-B01CAF69B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2881313"/>
            <a:ext cx="1225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  <a:r>
              <a:rPr kumimoji="0"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kumimoji="0" lang="zh-TW" altLang="en-US" sz="20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311" name="文字方塊 67">
            <a:extLst>
              <a:ext uri="{FF2B5EF4-FFF2-40B4-BE49-F238E27FC236}">
                <a16:creationId xmlns:a16="http://schemas.microsoft.com/office/drawing/2014/main" id="{3684F1A7-8825-4CA6-9216-6C6A857AC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7638" y="5157788"/>
            <a:ext cx="1225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地點</a:t>
            </a:r>
            <a:r>
              <a:rPr kumimoji="0"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kumimoji="0" lang="zh-TW" altLang="en-US" sz="20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312" name="文字方塊 68">
            <a:extLst>
              <a:ext uri="{FF2B5EF4-FFF2-40B4-BE49-F238E27FC236}">
                <a16:creationId xmlns:a16="http://schemas.microsoft.com/office/drawing/2014/main" id="{80F22E4C-F507-43DF-B2E4-2DDAE340B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5187950"/>
            <a:ext cx="1225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起因</a:t>
            </a:r>
            <a:r>
              <a:rPr kumimoji="0"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kumimoji="0" lang="zh-TW" altLang="en-US" sz="20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313" name="文字方塊 69">
            <a:extLst>
              <a:ext uri="{FF2B5EF4-FFF2-40B4-BE49-F238E27FC236}">
                <a16:creationId xmlns:a16="http://schemas.microsoft.com/office/drawing/2014/main" id="{0886EFB5-CD29-41F3-9F56-2EB41E79F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589213"/>
            <a:ext cx="1225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經過</a:t>
            </a:r>
            <a:r>
              <a:rPr kumimoji="0"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kumimoji="0" lang="zh-TW" altLang="en-US" sz="20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Oval 2">
            <a:extLst>
              <a:ext uri="{FF2B5EF4-FFF2-40B4-BE49-F238E27FC236}">
                <a16:creationId xmlns:a16="http://schemas.microsoft.com/office/drawing/2014/main" id="{3F7ED4BD-5CEF-4EC1-85BC-D3E9C5586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3825" y="2428875"/>
            <a:ext cx="2085975" cy="183038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8000" tIns="18000" rIns="18000" bIns="18000" anchor="ctr"/>
          <a:lstStyle/>
          <a:p>
            <a:pPr algn="ctr">
              <a:defRPr/>
            </a:pPr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 charset="-120"/>
              </a:rPr>
              <a:t>最難忘的旅遊</a:t>
            </a:r>
          </a:p>
        </p:txBody>
      </p:sp>
      <p:pic>
        <p:nvPicPr>
          <p:cNvPr id="12315" name="圖片 71">
            <a:extLst>
              <a:ext uri="{FF2B5EF4-FFF2-40B4-BE49-F238E27FC236}">
                <a16:creationId xmlns:a16="http://schemas.microsoft.com/office/drawing/2014/main" id="{59D6E6B9-4F6F-4AC8-A1D1-AE8C1820B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3498850"/>
            <a:ext cx="160655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圖片 16">
            <a:extLst>
              <a:ext uri="{FF2B5EF4-FFF2-40B4-BE49-F238E27FC236}">
                <a16:creationId xmlns:a16="http://schemas.microsoft.com/office/drawing/2014/main" id="{16E64306-1AF1-47AF-9856-4569A6E5C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55563"/>
            <a:ext cx="1233488" cy="691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摺角紙張 3">
            <a:extLst>
              <a:ext uri="{FF2B5EF4-FFF2-40B4-BE49-F238E27FC236}">
                <a16:creationId xmlns:a16="http://schemas.microsoft.com/office/drawing/2014/main" id="{C9AC2C29-D431-4A8C-8590-AE53248DB093}"/>
              </a:ext>
            </a:extLst>
          </p:cNvPr>
          <p:cNvSpPr/>
          <p:nvPr/>
        </p:nvSpPr>
        <p:spPr>
          <a:xfrm>
            <a:off x="7488238" y="188913"/>
            <a:ext cx="1476375" cy="6264275"/>
          </a:xfrm>
          <a:prstGeom prst="foldedCorner">
            <a:avLst>
              <a:gd name="adj" fmla="val 3319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寫作計畫</a:t>
            </a:r>
          </a:p>
        </p:txBody>
      </p:sp>
      <p:sp>
        <p:nvSpPr>
          <p:cNvPr id="13316" name="文字方塊 4">
            <a:extLst>
              <a:ext uri="{FF2B5EF4-FFF2-40B4-BE49-F238E27FC236}">
                <a16:creationId xmlns:a16="http://schemas.microsoft.com/office/drawing/2014/main" id="{050F9CD7-0EDC-4061-AFDA-FD898B6B6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6763" y="206375"/>
            <a:ext cx="1662112" cy="668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  <a:t>⒈簡介旅遊地點：它的地理位置在哪裡？如何前往的？</a:t>
            </a:r>
          </a:p>
        </p:txBody>
      </p:sp>
      <p:sp>
        <p:nvSpPr>
          <p:cNvPr id="13317" name="Rectangle 26">
            <a:extLst>
              <a:ext uri="{FF2B5EF4-FFF2-40B4-BE49-F238E27FC236}">
                <a16:creationId xmlns:a16="http://schemas.microsoft.com/office/drawing/2014/main" id="{106A1248-9789-453C-9266-A0EE4E98A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>
              <a:latin typeface="Arial" panose="020B0604020202020204" pitchFamily="34" charset="0"/>
            </a:endParaRPr>
          </a:p>
        </p:txBody>
      </p:sp>
      <p:sp>
        <p:nvSpPr>
          <p:cNvPr id="10" name="圓角矩形 9">
            <a:extLst>
              <a:ext uri="{FF2B5EF4-FFF2-40B4-BE49-F238E27FC236}">
                <a16:creationId xmlns:a16="http://schemas.microsoft.com/office/drawing/2014/main" id="{3AEF0A50-B86D-43E6-A306-7C5817338BC4}"/>
              </a:ext>
            </a:extLst>
          </p:cNvPr>
          <p:cNvSpPr/>
          <p:nvPr/>
        </p:nvSpPr>
        <p:spPr>
          <a:xfrm>
            <a:off x="3995738" y="133350"/>
            <a:ext cx="1828800" cy="66881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517BF16-0DFD-4B2A-8486-969B14D55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4163" y="260350"/>
            <a:ext cx="1662112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 sz="4000" b="1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它位於</a:t>
            </a:r>
            <a:r>
              <a:rPr kumimoji="0" lang="zh-TW" altLang="zh-TW" sz="4000" b="1" u="sng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臺灣</a:t>
            </a:r>
            <a:r>
              <a:rPr kumimoji="0" lang="zh-TW" altLang="zh-TW" sz="4000" b="1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中部的</a:t>
            </a:r>
            <a:r>
              <a:rPr kumimoji="0" lang="zh-TW" altLang="zh-TW" sz="4000" b="1" u="sng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彰化縣</a:t>
            </a:r>
            <a:r>
              <a:rPr kumimoji="0" lang="zh-TW" altLang="zh-TW" sz="4000" b="1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br>
              <a:rPr kumimoji="0" lang="en-US" altLang="zh-TW" sz="4000" b="1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0" lang="zh-TW" altLang="zh-TW" sz="4000" b="1" u="sng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鹿港鎮</a:t>
            </a:r>
            <a:r>
              <a:rPr kumimoji="0" lang="zh-TW" altLang="zh-TW" sz="4000" b="1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。我們開車前往。</a:t>
            </a:r>
          </a:p>
        </p:txBody>
      </p:sp>
      <p:sp>
        <p:nvSpPr>
          <p:cNvPr id="13320" name="文字方塊 11">
            <a:extLst>
              <a:ext uri="{FF2B5EF4-FFF2-40B4-BE49-F238E27FC236}">
                <a16:creationId xmlns:a16="http://schemas.microsoft.com/office/drawing/2014/main" id="{C30A7D71-6786-49FB-8365-86E393A6B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825" y="180975"/>
            <a:ext cx="1662113" cy="668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  <a:t>⒉簡介旅遊地點（景觀）、景點的特色是什麼？</a:t>
            </a:r>
          </a:p>
        </p:txBody>
      </p:sp>
      <p:sp>
        <p:nvSpPr>
          <p:cNvPr id="13" name="圓角矩形 12">
            <a:extLst>
              <a:ext uri="{FF2B5EF4-FFF2-40B4-BE49-F238E27FC236}">
                <a16:creationId xmlns:a16="http://schemas.microsoft.com/office/drawing/2014/main" id="{11AAFFC9-99D5-4799-8365-53CEC40AD41F}"/>
              </a:ext>
            </a:extLst>
          </p:cNvPr>
          <p:cNvSpPr/>
          <p:nvPr/>
        </p:nvSpPr>
        <p:spPr>
          <a:xfrm>
            <a:off x="1214438" y="57150"/>
            <a:ext cx="1071562" cy="66897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4B6FF784-CDF9-4C39-A895-2C30B80DB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1275" y="223838"/>
            <a:ext cx="922338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 sz="4000" b="1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當地的</a:t>
            </a:r>
            <a:r>
              <a:rPr kumimoji="0" lang="zh-TW" altLang="zh-TW" sz="4000" b="1" u="sng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天后宮</a:t>
            </a:r>
            <a:r>
              <a:rPr kumimoji="0" lang="zh-TW" altLang="zh-TW" sz="4000" b="1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相當著名。</a:t>
            </a:r>
          </a:p>
        </p:txBody>
      </p:sp>
      <p:pic>
        <p:nvPicPr>
          <p:cNvPr id="13323" name="圖片 5">
            <a:extLst>
              <a:ext uri="{FF2B5EF4-FFF2-40B4-BE49-F238E27FC236}">
                <a16:creationId xmlns:a16="http://schemas.microsoft.com/office/drawing/2014/main" id="{E2F1FC55-2AF2-4028-99E5-10FA1BFFF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63" y="5345113"/>
            <a:ext cx="2136776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圖片 8">
            <a:extLst>
              <a:ext uri="{FF2B5EF4-FFF2-40B4-BE49-F238E27FC236}">
                <a16:creationId xmlns:a16="http://schemas.microsoft.com/office/drawing/2014/main" id="{CAE72800-2E87-4BA8-9A79-03E08D9D1A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5707063"/>
            <a:ext cx="15589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圖片 15">
            <a:extLst>
              <a:ext uri="{FF2B5EF4-FFF2-40B4-BE49-F238E27FC236}">
                <a16:creationId xmlns:a16="http://schemas.microsoft.com/office/drawing/2014/main" id="{35DC949A-F651-468C-A486-CC16A300B9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288" y="-55563"/>
            <a:ext cx="1166813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圖片 18">
            <a:extLst>
              <a:ext uri="{FF2B5EF4-FFF2-40B4-BE49-F238E27FC236}">
                <a16:creationId xmlns:a16="http://schemas.microsoft.com/office/drawing/2014/main" id="{15614E15-1C94-48E8-A950-429D4BA928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0"/>
            <a:ext cx="989012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圖片 21">
            <a:extLst>
              <a:ext uri="{FF2B5EF4-FFF2-40B4-BE49-F238E27FC236}">
                <a16:creationId xmlns:a16="http://schemas.microsoft.com/office/drawing/2014/main" id="{FD29159A-3F7A-4AA7-AD6C-2D1CB808E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6"/>
          <a:stretch>
            <a:fillRect/>
          </a:stretch>
        </p:blipFill>
        <p:spPr bwMode="auto">
          <a:xfrm>
            <a:off x="0" y="-38100"/>
            <a:ext cx="1620838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圖片 19">
            <a:extLst>
              <a:ext uri="{FF2B5EF4-FFF2-40B4-BE49-F238E27FC236}">
                <a16:creationId xmlns:a16="http://schemas.microsoft.com/office/drawing/2014/main" id="{260E8A10-3165-488E-B3BA-57EA48E1E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1" t="81938" r="30650"/>
          <a:stretch>
            <a:fillRect/>
          </a:stretch>
        </p:blipFill>
        <p:spPr bwMode="auto">
          <a:xfrm>
            <a:off x="1620838" y="5722938"/>
            <a:ext cx="129063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圖片 20">
            <a:extLst>
              <a:ext uri="{FF2B5EF4-FFF2-40B4-BE49-F238E27FC236}">
                <a16:creationId xmlns:a16="http://schemas.microsoft.com/office/drawing/2014/main" id="{48F8282B-0AD9-49BA-BF4F-02CB6FF91B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6" t="34880" r="70328" b="45383"/>
          <a:stretch>
            <a:fillRect/>
          </a:stretch>
        </p:blipFill>
        <p:spPr bwMode="auto">
          <a:xfrm>
            <a:off x="2708275" y="5624513"/>
            <a:ext cx="1309688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摺角紙張 3">
            <a:extLst>
              <a:ext uri="{FF2B5EF4-FFF2-40B4-BE49-F238E27FC236}">
                <a16:creationId xmlns:a16="http://schemas.microsoft.com/office/drawing/2014/main" id="{7E64A3E5-ABC6-4EF5-B3D1-2022015AF0EA}"/>
              </a:ext>
            </a:extLst>
          </p:cNvPr>
          <p:cNvSpPr/>
          <p:nvPr/>
        </p:nvSpPr>
        <p:spPr>
          <a:xfrm>
            <a:off x="7488238" y="188913"/>
            <a:ext cx="1476375" cy="6264275"/>
          </a:xfrm>
          <a:prstGeom prst="foldedCorner">
            <a:avLst>
              <a:gd name="adj" fmla="val 3319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寫作計畫</a:t>
            </a:r>
          </a:p>
        </p:txBody>
      </p:sp>
      <p:sp>
        <p:nvSpPr>
          <p:cNvPr id="14342" name="Rectangle 2">
            <a:extLst>
              <a:ext uri="{FF2B5EF4-FFF2-40B4-BE49-F238E27FC236}">
                <a16:creationId xmlns:a16="http://schemas.microsoft.com/office/drawing/2014/main" id="{DDD341F8-C331-4EFB-BDC0-D492C508B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/>
          </a:p>
        </p:txBody>
      </p:sp>
      <p:sp>
        <p:nvSpPr>
          <p:cNvPr id="14343" name="文字方塊 2">
            <a:extLst>
              <a:ext uri="{FF2B5EF4-FFF2-40B4-BE49-F238E27FC236}">
                <a16:creationId xmlns:a16="http://schemas.microsoft.com/office/drawing/2014/main" id="{AFF7140A-29D6-42A8-A833-1790E95DD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0025" y="195263"/>
            <a:ext cx="922338" cy="598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  <a:t>⒊你在那裡看到了什麼？</a:t>
            </a:r>
          </a:p>
        </p:txBody>
      </p:sp>
      <p:sp>
        <p:nvSpPr>
          <p:cNvPr id="8" name="圓角矩形 7">
            <a:extLst>
              <a:ext uri="{FF2B5EF4-FFF2-40B4-BE49-F238E27FC236}">
                <a16:creationId xmlns:a16="http://schemas.microsoft.com/office/drawing/2014/main" id="{3D8F0142-474D-46FA-8F16-F032AFFB4436}"/>
              </a:ext>
            </a:extLst>
          </p:cNvPr>
          <p:cNvSpPr/>
          <p:nvPr/>
        </p:nvSpPr>
        <p:spPr>
          <a:xfrm>
            <a:off x="4997450" y="44450"/>
            <a:ext cx="1662113" cy="66897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E2D6E47-3048-41BA-BB51-0093C6B55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9988" y="215900"/>
            <a:ext cx="1662112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 sz="4000" b="1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我看到</a:t>
            </a:r>
            <a:r>
              <a:rPr kumimoji="0" lang="zh-TW" altLang="zh-TW" sz="4000" b="1" u="sng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天后宮</a:t>
            </a:r>
            <a:r>
              <a:rPr kumimoji="0" lang="zh-TW" altLang="zh-TW" sz="4000" b="1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巍峨的建築物及擁擠的人潮。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E0BB8081-ACA3-451A-9800-9A9EC1AF45A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341563" y="490538"/>
            <a:ext cx="8001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zh-TW" sz="4000" b="1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非常多的人潮。</a:t>
            </a:r>
            <a:endParaRPr kumimoji="0" lang="zh-TW" altLang="en-US" sz="4000" b="1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31AD8CB-60B1-4301-9057-EB659EA4A8C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111250" y="350838"/>
            <a:ext cx="800100" cy="639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zh-TW" sz="4000" b="1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許多人祈求</a:t>
            </a:r>
            <a:r>
              <a:rPr kumimoji="0" lang="zh-TW" altLang="zh-TW" sz="4000" b="1" u="sng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媽祖</a:t>
            </a:r>
            <a:r>
              <a:rPr kumimoji="0" lang="zh-TW" altLang="zh-TW" sz="4000" b="1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平安的聲音。</a:t>
            </a:r>
            <a:endParaRPr kumimoji="0" lang="zh-TW" altLang="en-US" sz="4000" b="1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85C05508-5220-4A18-BDD2-B25DC25D8F7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-114300" y="358775"/>
            <a:ext cx="800100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zh-TW" sz="4000" b="1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許多的煙味、迷人的花香。</a:t>
            </a:r>
            <a:endParaRPr kumimoji="0" lang="zh-TW" altLang="en-US" sz="4000" b="1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4349" name="圖片 16">
            <a:extLst>
              <a:ext uri="{FF2B5EF4-FFF2-40B4-BE49-F238E27FC236}">
                <a16:creationId xmlns:a16="http://schemas.microsoft.com/office/drawing/2014/main" id="{98FE88B4-657C-4CEC-8B1C-D181D4141E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9" t="19701" r="14638" b="53400"/>
          <a:stretch>
            <a:fillRect/>
          </a:stretch>
        </p:blipFill>
        <p:spPr bwMode="auto">
          <a:xfrm>
            <a:off x="7153275" y="5534025"/>
            <a:ext cx="182562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圖片 18">
            <a:extLst>
              <a:ext uri="{FF2B5EF4-FFF2-40B4-BE49-F238E27FC236}">
                <a16:creationId xmlns:a16="http://schemas.microsoft.com/office/drawing/2014/main" id="{F413D86B-3581-4C12-B95B-BB773C8BCD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2" t="76161" r="47043" b="-1170"/>
          <a:stretch>
            <a:fillRect/>
          </a:stretch>
        </p:blipFill>
        <p:spPr bwMode="auto">
          <a:xfrm rot="821624">
            <a:off x="2482850" y="4848225"/>
            <a:ext cx="985838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1" name="文字方塊 23">
            <a:extLst>
              <a:ext uri="{FF2B5EF4-FFF2-40B4-BE49-F238E27FC236}">
                <a16:creationId xmlns:a16="http://schemas.microsoft.com/office/drawing/2014/main" id="{CCD5704B-0C6B-4754-8DD6-9BAE7F2ED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0650" y="207963"/>
            <a:ext cx="51085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  <a:t>⒋敘述旅遊的所見、所聞、所想，所體驗的特別事物。</a:t>
            </a:r>
            <a:endParaRPr kumimoji="0" lang="en-US" altLang="zh-TW" sz="40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  <a:t>我看到</a:t>
            </a:r>
            <a:r>
              <a:rPr kumimoji="0" lang="en-US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400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</a:t>
            </a:r>
            <a:r>
              <a:rPr kumimoji="0" lang="zh-TW" altLang="en-US" sz="400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kumimoji="0" lang="en-US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4000">
                <a:latin typeface="標楷體" panose="03000509000000000000" pitchFamily="65" charset="-120"/>
                <a:ea typeface="標楷體" panose="03000509000000000000" pitchFamily="65" charset="-120"/>
              </a:rPr>
              <a:t>我聽到</a:t>
            </a:r>
            <a:r>
              <a:rPr kumimoji="0" lang="en-US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400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</a:t>
            </a:r>
            <a:r>
              <a:rPr kumimoji="0" lang="en-US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4000">
                <a:latin typeface="標楷體" panose="03000509000000000000" pitchFamily="65" charset="-120"/>
                <a:ea typeface="標楷體" panose="03000509000000000000" pitchFamily="65" charset="-120"/>
              </a:rPr>
              <a:t>我聞到</a:t>
            </a:r>
            <a:r>
              <a:rPr kumimoji="0" lang="en-US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400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</a:t>
            </a:r>
            <a:r>
              <a:rPr kumimoji="0" lang="en-US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kumimoji="0" lang="zh-TW" altLang="en-US" sz="40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摺角紙張 3">
            <a:extLst>
              <a:ext uri="{FF2B5EF4-FFF2-40B4-BE49-F238E27FC236}">
                <a16:creationId xmlns:a16="http://schemas.microsoft.com/office/drawing/2014/main" id="{52700371-1F54-4520-B5AB-7B8C4C2D5322}"/>
              </a:ext>
            </a:extLst>
          </p:cNvPr>
          <p:cNvSpPr/>
          <p:nvPr/>
        </p:nvSpPr>
        <p:spPr>
          <a:xfrm>
            <a:off x="7488238" y="188913"/>
            <a:ext cx="1476375" cy="6264275"/>
          </a:xfrm>
          <a:prstGeom prst="foldedCorner">
            <a:avLst>
              <a:gd name="adj" fmla="val 3319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寫作計畫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18874E0A-FBF9-4B78-BCF4-5AA170417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/>
          </a:p>
        </p:txBody>
      </p:sp>
      <p:sp>
        <p:nvSpPr>
          <p:cNvPr id="15364" name="文字方塊 11">
            <a:extLst>
              <a:ext uri="{FF2B5EF4-FFF2-40B4-BE49-F238E27FC236}">
                <a16:creationId xmlns:a16="http://schemas.microsoft.com/office/drawing/2014/main" id="{1D72329B-60A0-41B3-B1B9-661EF057F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4775" y="215900"/>
            <a:ext cx="60928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kumimoji="0" lang="zh-TW" altLang="en-US" sz="4000">
                <a:latin typeface="標楷體" panose="03000509000000000000" pitchFamily="65" charset="-120"/>
                <a:ea typeface="標楷體" panose="03000509000000000000" pitchFamily="65" charset="-120"/>
              </a:rPr>
              <a:t>吃</a:t>
            </a:r>
            <a:r>
              <a:rPr kumimoji="0" lang="zh-TW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r>
              <a:rPr kumimoji="0" lang="en-US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400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</a:t>
            </a:r>
            <a:r>
              <a:rPr kumimoji="0" lang="en-US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en-US" sz="4000">
                <a:latin typeface="標楷體" panose="03000509000000000000" pitchFamily="65" charset="-120"/>
                <a:ea typeface="標楷體" panose="03000509000000000000" pitchFamily="65" charset="-120"/>
              </a:rPr>
              <a:t>我體驗到</a:t>
            </a:r>
            <a:r>
              <a:rPr kumimoji="0" lang="en-US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400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</a:t>
            </a:r>
            <a:r>
              <a:rPr kumimoji="0" lang="en-US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en-US" sz="4000">
                <a:latin typeface="標楷體" panose="03000509000000000000" pitchFamily="65" charset="-120"/>
                <a:ea typeface="標楷體" panose="03000509000000000000" pitchFamily="65" charset="-120"/>
              </a:rPr>
              <a:t>我感覺</a:t>
            </a:r>
            <a:r>
              <a:rPr kumimoji="0" lang="en-US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400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</a:t>
            </a:r>
            <a:r>
              <a:rPr kumimoji="0" lang="en-US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  <a:t>⒌沿途發生了什麼事，讓你印象深刻、難忘？</a:t>
            </a:r>
            <a:r>
              <a:rPr kumimoji="0" lang="zh-TW" altLang="en-US" sz="400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</a:t>
            </a:r>
          </a:p>
        </p:txBody>
      </p:sp>
      <p:sp>
        <p:nvSpPr>
          <p:cNvPr id="9" name="圓角矩形 8">
            <a:extLst>
              <a:ext uri="{FF2B5EF4-FFF2-40B4-BE49-F238E27FC236}">
                <a16:creationId xmlns:a16="http://schemas.microsoft.com/office/drawing/2014/main" id="{344B939E-7D84-4948-99A1-2767EC51F4FC}"/>
              </a:ext>
            </a:extLst>
          </p:cNvPr>
          <p:cNvSpPr/>
          <p:nvPr/>
        </p:nvSpPr>
        <p:spPr>
          <a:xfrm>
            <a:off x="468313" y="314325"/>
            <a:ext cx="941387" cy="61388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B919A968-F34F-4EEB-A038-58AB0DDDD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346075"/>
            <a:ext cx="800100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4000" b="1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4000" b="1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同學</a:t>
            </a:r>
            <a:r>
              <a:rPr kumimoji="0" lang="zh-TW" altLang="zh-TW" sz="4000" b="1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</a:t>
            </a:r>
            <a:r>
              <a:rPr kumimoji="0" lang="zh-TW" altLang="en-US" sz="4000" b="1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</a:t>
            </a:r>
            <a:r>
              <a:rPr kumimoji="0" lang="zh-TW" altLang="zh-TW" sz="4000" b="1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作答）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EE7CD589-15A7-4E30-9C35-5C236541F92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859463" y="447675"/>
            <a:ext cx="800100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4000" b="1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同學自由作答</a:t>
            </a:r>
            <a:r>
              <a:rPr kumimoji="0" lang="zh-TW" altLang="zh-TW" sz="4000" b="1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kumimoji="0" lang="zh-TW" altLang="en-US" sz="4000" b="1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62B79A22-97D2-4A1F-959D-710452E6D5E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419600" y="417513"/>
            <a:ext cx="800100" cy="617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zh-TW" sz="4000" b="1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擁擠的人潮對宗教的熱誠。</a:t>
            </a:r>
            <a:r>
              <a:rPr kumimoji="0" lang="zh-TW" altLang="zh-TW" sz="4000" b="1">
                <a:solidFill>
                  <a:srgbClr val="FF0066"/>
                </a:solidFill>
              </a:rPr>
              <a:t>　</a:t>
            </a:r>
            <a:endParaRPr kumimoji="0" lang="zh-TW" altLang="en-US" sz="4000" b="1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A36D09E7-82AD-4C92-8384-1EBEBA9DBF1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963863" y="369888"/>
            <a:ext cx="800100" cy="622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zh-TW" sz="4000" b="1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這些善男信女對</a:t>
            </a:r>
            <a:r>
              <a:rPr kumimoji="0" lang="zh-TW" altLang="zh-TW" sz="4000" b="1" u="sng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媽祖</a:t>
            </a:r>
            <a:r>
              <a:rPr kumimoji="0" lang="zh-TW" altLang="zh-TW" sz="4000" b="1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kumimoji="0" lang="zh-TW" altLang="en-US" sz="4000" b="1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熱誠</a:t>
            </a:r>
            <a:r>
              <a:rPr kumimoji="0" lang="zh-TW" altLang="zh-TW" sz="4000" b="1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　　</a:t>
            </a:r>
            <a:endParaRPr kumimoji="0" lang="zh-TW" altLang="en-US" sz="4000" b="1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摺角紙張 3">
            <a:extLst>
              <a:ext uri="{FF2B5EF4-FFF2-40B4-BE49-F238E27FC236}">
                <a16:creationId xmlns:a16="http://schemas.microsoft.com/office/drawing/2014/main" id="{9D14EA15-F6E4-4160-9AB4-64687B9CA259}"/>
              </a:ext>
            </a:extLst>
          </p:cNvPr>
          <p:cNvSpPr/>
          <p:nvPr/>
        </p:nvSpPr>
        <p:spPr>
          <a:xfrm>
            <a:off x="7488238" y="188913"/>
            <a:ext cx="1476375" cy="6264275"/>
          </a:xfrm>
          <a:prstGeom prst="foldedCorner">
            <a:avLst>
              <a:gd name="adj" fmla="val 3319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寫作計畫</a:t>
            </a: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0A30C453-F289-4F32-A4D8-21D87A15C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/>
          </a:p>
        </p:txBody>
      </p:sp>
      <p:sp>
        <p:nvSpPr>
          <p:cNvPr id="16388" name="文字方塊 2">
            <a:extLst>
              <a:ext uri="{FF2B5EF4-FFF2-40B4-BE49-F238E27FC236}">
                <a16:creationId xmlns:a16="http://schemas.microsoft.com/office/drawing/2014/main" id="{23B9BEC4-D01A-48CE-82E7-05E29B435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3425" y="206375"/>
            <a:ext cx="1662113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  <a:t>⒍當地有什麼傳說故事或特殊的信仰習慣、人文風俗？</a:t>
            </a:r>
          </a:p>
        </p:txBody>
      </p:sp>
      <p:sp>
        <p:nvSpPr>
          <p:cNvPr id="8" name="圓角矩形 7">
            <a:extLst>
              <a:ext uri="{FF2B5EF4-FFF2-40B4-BE49-F238E27FC236}">
                <a16:creationId xmlns:a16="http://schemas.microsoft.com/office/drawing/2014/main" id="{ADDA6F52-3090-4580-8802-DC847BDDBD52}"/>
              </a:ext>
            </a:extLst>
          </p:cNvPr>
          <p:cNvSpPr/>
          <p:nvPr/>
        </p:nvSpPr>
        <p:spPr>
          <a:xfrm>
            <a:off x="4318000" y="250825"/>
            <a:ext cx="1477963" cy="62023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E08BC2E-9305-46FA-8893-03D516FDC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1488" y="431800"/>
            <a:ext cx="1600200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 sz="4000" b="1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當地</a:t>
            </a:r>
            <a:r>
              <a:rPr kumimoji="0" lang="zh-TW" altLang="zh-TW" sz="4000" b="1" u="sng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半邊井</a:t>
            </a:r>
            <a:r>
              <a:rPr kumimoji="0" lang="zh-TW" altLang="zh-TW" sz="4000" b="1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的故事非常有名。</a:t>
            </a:r>
          </a:p>
        </p:txBody>
      </p:sp>
      <p:sp>
        <p:nvSpPr>
          <p:cNvPr id="16391" name="文字方塊 10">
            <a:extLst>
              <a:ext uri="{FF2B5EF4-FFF2-40B4-BE49-F238E27FC236}">
                <a16:creationId xmlns:a16="http://schemas.microsoft.com/office/drawing/2014/main" id="{56E403C5-C3EF-4C64-840D-1E66C0201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3600" y="160338"/>
            <a:ext cx="92392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  <a:t>⒎你在哪裡想到了什麼？</a:t>
            </a: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8E26E96D-EFF7-46A0-8E30-0B19F4C2A403}"/>
              </a:ext>
            </a:extLst>
          </p:cNvPr>
          <p:cNvSpPr/>
          <p:nvPr/>
        </p:nvSpPr>
        <p:spPr>
          <a:xfrm>
            <a:off x="1579563" y="250825"/>
            <a:ext cx="1781175" cy="62023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CBD8B2DA-F7B3-4773-B183-A803134E2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363" y="287338"/>
            <a:ext cx="1662112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 sz="4000" b="1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有人情味的</a:t>
            </a:r>
            <a:r>
              <a:rPr kumimoji="0" lang="zh-TW" altLang="zh-TW" sz="4000" b="1" u="sng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半邊井</a:t>
            </a:r>
            <a:r>
              <a:rPr kumimoji="0" lang="zh-TW" altLang="zh-TW" sz="4000" b="1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和彎彎曲曲的</a:t>
            </a:r>
            <a:r>
              <a:rPr kumimoji="0" lang="zh-TW" altLang="zh-TW" sz="4000" b="1" u="sng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九曲巷</a:t>
            </a:r>
            <a:r>
              <a:rPr kumimoji="0" lang="zh-TW" altLang="zh-TW" sz="4000" b="1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pic>
        <p:nvPicPr>
          <p:cNvPr id="16394" name="圖片 16">
            <a:extLst>
              <a:ext uri="{FF2B5EF4-FFF2-40B4-BE49-F238E27FC236}">
                <a16:creationId xmlns:a16="http://schemas.microsoft.com/office/drawing/2014/main" id="{2643B82B-B7F6-48AB-AB94-242497C1C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43"/>
          <a:stretch>
            <a:fillRect/>
          </a:stretch>
        </p:blipFill>
        <p:spPr bwMode="auto">
          <a:xfrm>
            <a:off x="0" y="-17463"/>
            <a:ext cx="1547813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摺角紙張 3">
            <a:extLst>
              <a:ext uri="{FF2B5EF4-FFF2-40B4-BE49-F238E27FC236}">
                <a16:creationId xmlns:a16="http://schemas.microsoft.com/office/drawing/2014/main" id="{B243074C-97A9-4839-B011-2CB7F3A093EC}"/>
              </a:ext>
            </a:extLst>
          </p:cNvPr>
          <p:cNvSpPr/>
          <p:nvPr/>
        </p:nvSpPr>
        <p:spPr>
          <a:xfrm>
            <a:off x="7488238" y="188913"/>
            <a:ext cx="1476375" cy="6264275"/>
          </a:xfrm>
          <a:prstGeom prst="foldedCorner">
            <a:avLst>
              <a:gd name="adj" fmla="val 3319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寫作計畫</a:t>
            </a: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05E11D24-33E0-4205-83B9-ED9E2F02D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/>
          </a:p>
        </p:txBody>
      </p:sp>
      <p:sp>
        <p:nvSpPr>
          <p:cNvPr id="17412" name="文字方塊 6">
            <a:extLst>
              <a:ext uri="{FF2B5EF4-FFF2-40B4-BE49-F238E27FC236}">
                <a16:creationId xmlns:a16="http://schemas.microsoft.com/office/drawing/2014/main" id="{C79A33CB-5C52-4B52-A3CD-AAE1FFC88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195263"/>
            <a:ext cx="2401888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  <a:t>⒏對於這次旅遊，你的感覺是什麼？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zh-TW" altLang="en-US" sz="40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>
            <a:extLst>
              <a:ext uri="{FF2B5EF4-FFF2-40B4-BE49-F238E27FC236}">
                <a16:creationId xmlns:a16="http://schemas.microsoft.com/office/drawing/2014/main" id="{2DBFED39-6632-4F41-9905-805F60FA9A20}"/>
              </a:ext>
            </a:extLst>
          </p:cNvPr>
          <p:cNvSpPr/>
          <p:nvPr/>
        </p:nvSpPr>
        <p:spPr>
          <a:xfrm>
            <a:off x="4703763" y="195263"/>
            <a:ext cx="1139825" cy="62579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B875107-D043-4E7C-AA0A-82918DCB9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1400" y="333375"/>
            <a:ext cx="8001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zh-TW" sz="4000" b="1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很興奮、很緊張。</a:t>
            </a:r>
          </a:p>
        </p:txBody>
      </p:sp>
      <p:pic>
        <p:nvPicPr>
          <p:cNvPr id="17415" name="圖片 15">
            <a:extLst>
              <a:ext uri="{FF2B5EF4-FFF2-40B4-BE49-F238E27FC236}">
                <a16:creationId xmlns:a16="http://schemas.microsoft.com/office/drawing/2014/main" id="{668F854A-0ABB-4074-94D2-5657B77F9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7" r="3261" b="9448"/>
          <a:stretch>
            <a:fillRect/>
          </a:stretch>
        </p:blipFill>
        <p:spPr bwMode="auto">
          <a:xfrm>
            <a:off x="0" y="635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摺角紙張 3">
            <a:extLst>
              <a:ext uri="{FF2B5EF4-FFF2-40B4-BE49-F238E27FC236}">
                <a16:creationId xmlns:a16="http://schemas.microsoft.com/office/drawing/2014/main" id="{DCB1136F-CEEC-4397-AB2A-DDD36DA50D6D}"/>
              </a:ext>
            </a:extLst>
          </p:cNvPr>
          <p:cNvSpPr/>
          <p:nvPr/>
        </p:nvSpPr>
        <p:spPr>
          <a:xfrm>
            <a:off x="7488238" y="239713"/>
            <a:ext cx="1476375" cy="6264275"/>
          </a:xfrm>
          <a:prstGeom prst="foldedCorner">
            <a:avLst>
              <a:gd name="adj" fmla="val 3319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寫作計畫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DEE65BE-74D8-4368-8728-EC138EE72C56}"/>
              </a:ext>
            </a:extLst>
          </p:cNvPr>
          <p:cNvSpPr txBox="1"/>
          <p:nvPr/>
        </p:nvSpPr>
        <p:spPr>
          <a:xfrm>
            <a:off x="6651625" y="206375"/>
            <a:ext cx="800100" cy="3943350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zh-TW" altLang="zh-TW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完成寫作大綱</a:t>
            </a:r>
            <a:endParaRPr kumimoji="0" lang="zh-TW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2C1DB70C-66AD-4390-BDBC-A085DED978FA}"/>
              </a:ext>
            </a:extLst>
          </p:cNvPr>
          <p:cNvGraphicFramePr>
            <a:graphicFrameLocks noGrp="1"/>
          </p:cNvGraphicFramePr>
          <p:nvPr/>
        </p:nvGraphicFramePr>
        <p:xfrm>
          <a:off x="179388" y="100013"/>
          <a:ext cx="6264275" cy="6569075"/>
        </p:xfrm>
        <a:graphic>
          <a:graphicData uri="http://schemas.openxmlformats.org/drawingml/2006/table">
            <a:tbl>
              <a:tblPr/>
              <a:tblGrid>
                <a:gridCol w="1223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52500">
                <a:tc>
                  <a:txBody>
                    <a:bodyPr/>
                    <a:lstStyle>
                      <a:lvl1pPr marL="14288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第四段</a:t>
                      </a:r>
                      <a:endParaRPr kumimoji="0" lang="zh-TW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6931" marR="16931" marT="0" marB="0" vert="eaVert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>
                      <a:lvl1pPr marL="14288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第三段</a:t>
                      </a:r>
                      <a:endParaRPr kumimoji="0" lang="zh-TW" altLang="zh-TW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6931" marR="16931" marT="0" marB="0" vert="eaVert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>
                      <a:lvl1pPr marL="14288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第二段</a:t>
                      </a:r>
                      <a:endParaRPr kumimoji="0" lang="zh-TW" altLang="zh-TW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6931" marR="16931" marT="0" marB="0" vert="eaVert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>
                      <a:lvl1pPr marL="14288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第一段</a:t>
                      </a:r>
                      <a:endParaRPr kumimoji="0" lang="zh-TW" altLang="zh-TW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6931" marR="16931" marT="0" marB="0" vert="eaVert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段落</a:t>
                      </a:r>
                      <a:endParaRPr kumimoji="0" lang="zh-TW" altLang="zh-TW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6931" marR="16931" marT="0" marB="0" vert="eaVert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4325">
                <a:tc>
                  <a:txBody>
                    <a:bodyPr/>
                    <a:lstStyle>
                      <a:lvl1pPr marL="14288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感覺</a:t>
                      </a:r>
                      <a:endParaRPr kumimoji="0" lang="zh-TW" altLang="zh-TW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6931" marR="16931" marT="0" marB="0" vert="eaVert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 marL="14288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見聞體驗</a:t>
                      </a:r>
                      <a:endParaRPr kumimoji="0" lang="zh-TW" altLang="zh-TW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6931" marR="16931" marT="0" marB="0" vert="eaVert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 marL="14288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簡介地點</a:t>
                      </a: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0" lang="zh-TW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相關傳說</a:t>
                      </a: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kumimoji="0" lang="zh-TW" altLang="zh-TW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6931" marR="16931" marT="0" marB="0" vert="eaVert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 marL="14288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旅遊的</a:t>
                      </a:r>
                      <a:endParaRPr kumimoji="0" lang="en-US" altLang="zh-TW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14288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原因</a:t>
                      </a:r>
                      <a:endParaRPr kumimoji="0" lang="zh-TW" altLang="zh-TW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6931" marR="16931" marT="0" marB="0" vert="eaVert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大綱</a:t>
                      </a:r>
                      <a:endParaRPr kumimoji="0" lang="zh-TW" altLang="zh-TW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6931" marR="16931" marT="0" marB="0" vert="eaVert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250">
                <a:tc>
                  <a:txBody>
                    <a:bodyPr/>
                    <a:lstStyle>
                      <a:lvl1pPr marL="30163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3016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很</a:t>
                      </a:r>
                      <a:r>
                        <a:rPr kumimoji="0" lang="zh-TW" altLang="zh-TW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興奮、很緊張。</a:t>
                      </a:r>
                    </a:p>
                  </a:txBody>
                  <a:tcPr marL="16931" marR="16931" marT="0" marB="0" vert="eaVert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 marL="30163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3016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擁擠的</a:t>
                      </a:r>
                      <a:r>
                        <a:rPr kumimoji="0" lang="zh-TW" altLang="zh-TW" sz="2800" b="1" i="0" u="sng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天后宮</a:t>
                      </a:r>
                      <a:r>
                        <a:rPr kumimoji="0" lang="zh-TW" altLang="zh-TW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、瀰漫著花香的博物館。</a:t>
                      </a:r>
                    </a:p>
                  </a:txBody>
                  <a:tcPr marL="16931" marR="16931" marT="0" marB="0" vert="eaVert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 marL="30163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301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當地的</a:t>
                      </a:r>
                      <a:r>
                        <a:rPr kumimoji="0" lang="zh-TW" altLang="zh-TW" sz="2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天后宮</a:t>
                      </a:r>
                      <a:r>
                        <a:rPr kumimoji="0" lang="zh-TW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和</a:t>
                      </a:r>
                      <a:r>
                        <a:rPr kumimoji="0" lang="zh-TW" altLang="zh-TW" sz="2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半邊井</a:t>
                      </a:r>
                      <a:r>
                        <a:rPr kumimoji="0" lang="zh-TW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都非常有名，彎曲的</a:t>
                      </a:r>
                      <a:r>
                        <a:rPr kumimoji="0" lang="zh-TW" altLang="zh-TW" sz="2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九曲巷</a:t>
                      </a:r>
                      <a:r>
                        <a:rPr kumimoji="0" lang="zh-TW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像迷宮一樣。</a:t>
                      </a:r>
                    </a:p>
                    <a:p>
                      <a:pPr marL="3016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6931" marR="16931" marT="0" marB="0" vert="eaVert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 marL="30163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3016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拜拜</a:t>
                      </a:r>
                      <a:r>
                        <a:rPr kumimoji="0" lang="zh-TW" altLang="zh-TW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</a:p>
                  </a:txBody>
                  <a:tcPr marL="16931" marR="16931" marT="0" marB="0" vert="eaVert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內容</a:t>
                      </a:r>
                    </a:p>
                  </a:txBody>
                  <a:tcPr marL="16931" marR="16931" marT="0" marB="0" vert="eaVert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8462" name="圖片 7">
            <a:extLst>
              <a:ext uri="{FF2B5EF4-FFF2-40B4-BE49-F238E27FC236}">
                <a16:creationId xmlns:a16="http://schemas.microsoft.com/office/drawing/2014/main" id="{B829802A-33AE-4484-B4BC-BC31B36B8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9" t="29463" r="32716" b="35268"/>
          <a:stretch>
            <a:fillRect/>
          </a:stretch>
        </p:blipFill>
        <p:spPr bwMode="auto">
          <a:xfrm>
            <a:off x="0" y="5438775"/>
            <a:ext cx="1431925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3" name="圖片 8">
            <a:extLst>
              <a:ext uri="{FF2B5EF4-FFF2-40B4-BE49-F238E27FC236}">
                <a16:creationId xmlns:a16="http://schemas.microsoft.com/office/drawing/2014/main" id="{B0DCE571-40B7-4A9A-8832-10D6344B73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81" t="60748" r="4337" b="7092"/>
          <a:stretch>
            <a:fillRect/>
          </a:stretch>
        </p:blipFill>
        <p:spPr bwMode="auto">
          <a:xfrm>
            <a:off x="4997450" y="5140325"/>
            <a:ext cx="1450975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4" name="圖片 13">
            <a:extLst>
              <a:ext uri="{FF2B5EF4-FFF2-40B4-BE49-F238E27FC236}">
                <a16:creationId xmlns:a16="http://schemas.microsoft.com/office/drawing/2014/main" id="{566A4531-82F9-4962-8F98-F354828AC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" t="30515" r="62511" b="38969"/>
          <a:stretch>
            <a:fillRect/>
          </a:stretch>
        </p:blipFill>
        <p:spPr bwMode="auto">
          <a:xfrm>
            <a:off x="2522538" y="3233738"/>
            <a:ext cx="115093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5" name="圖片 14">
            <a:extLst>
              <a:ext uri="{FF2B5EF4-FFF2-40B4-BE49-F238E27FC236}">
                <a16:creationId xmlns:a16="http://schemas.microsoft.com/office/drawing/2014/main" id="{9AD4E577-366A-4CCF-8ED0-CE8F1E2585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8" t="34105" b="32948"/>
          <a:stretch>
            <a:fillRect/>
          </a:stretch>
        </p:blipFill>
        <p:spPr bwMode="auto">
          <a:xfrm>
            <a:off x="827088" y="981075"/>
            <a:ext cx="1154112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圖片 1">
            <a:extLst>
              <a:ext uri="{FF2B5EF4-FFF2-40B4-BE49-F238E27FC236}">
                <a16:creationId xmlns:a16="http://schemas.microsoft.com/office/drawing/2014/main" id="{F856C51D-8516-4E6E-B26A-6E5BEA388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5863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摺角紙張 3">
            <a:extLst>
              <a:ext uri="{FF2B5EF4-FFF2-40B4-BE49-F238E27FC236}">
                <a16:creationId xmlns:a16="http://schemas.microsoft.com/office/drawing/2014/main" id="{B76E72BC-1729-40E3-89C0-0401F0B35567}"/>
              </a:ext>
            </a:extLst>
          </p:cNvPr>
          <p:cNvSpPr/>
          <p:nvPr/>
        </p:nvSpPr>
        <p:spPr>
          <a:xfrm>
            <a:off x="7451725" y="188913"/>
            <a:ext cx="1476375" cy="6264275"/>
          </a:xfrm>
          <a:prstGeom prst="foldedCorner">
            <a:avLst>
              <a:gd name="adj" fmla="val 3319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寫作寶庫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E4EEAB2-044E-47F3-A77F-C8E090B49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" y="193675"/>
            <a:ext cx="6832600" cy="625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kumimoji="0" lang="zh-TW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  <a:t>這些語料都很適合放進文章中，你可以適當的運用，豐富你的文章呵！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en-US" sz="400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kumimoji="0" lang="zh-TW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  <a:t>遊山玩水、風土民情</a:t>
            </a:r>
            <a:br>
              <a:rPr kumimoji="0" lang="en-US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0" lang="zh-TW" altLang="en-US" sz="400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kumimoji="0" lang="zh-TW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  <a:t>青山綠水、不可思議</a:t>
            </a:r>
            <a:br>
              <a:rPr kumimoji="0" lang="en-US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0" lang="zh-TW" altLang="en-US" sz="400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kumimoji="0" lang="zh-TW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  <a:t>大開眼界</a:t>
            </a:r>
            <a:r>
              <a:rPr kumimoji="0" lang="zh-TW" altLang="en-US" sz="400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kumimoji="0" lang="zh-TW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  <a:t>世外桃源</a:t>
            </a:r>
            <a:br>
              <a:rPr kumimoji="0" lang="en-US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0" lang="zh-TW" altLang="en-US" sz="400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kumimoji="0" lang="zh-TW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  <a:t>綠草如茵、山光水色</a:t>
            </a:r>
            <a:br>
              <a:rPr kumimoji="0" lang="en-US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0" lang="zh-TW" altLang="en-US" sz="400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kumimoji="0" lang="zh-TW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  <a:t>別有洞天、感同身受</a:t>
            </a:r>
          </a:p>
        </p:txBody>
      </p:sp>
      <p:pic>
        <p:nvPicPr>
          <p:cNvPr id="19461" name="圖片 70">
            <a:extLst>
              <a:ext uri="{FF2B5EF4-FFF2-40B4-BE49-F238E27FC236}">
                <a16:creationId xmlns:a16="http://schemas.microsoft.com/office/drawing/2014/main" id="{63CABB80-3EA1-40F3-B274-E796943BD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25975"/>
            <a:ext cx="1449388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AC090"/>
          </a:fgClr>
          <a:bgClr>
            <a:srgbClr val="DBEEF4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最難忘的旅遊">
            <a:extLst>
              <a:ext uri="{FF2B5EF4-FFF2-40B4-BE49-F238E27FC236}">
                <a16:creationId xmlns:a16="http://schemas.microsoft.com/office/drawing/2014/main" id="{0A2408AB-25CA-44FE-92F2-6D0DD9570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5" r="835"/>
          <a:stretch>
            <a:fillRect/>
          </a:stretch>
        </p:blipFill>
        <p:spPr bwMode="auto">
          <a:xfrm>
            <a:off x="809625" y="1123950"/>
            <a:ext cx="7507288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摺角紙張 3">
            <a:extLst>
              <a:ext uri="{FF2B5EF4-FFF2-40B4-BE49-F238E27FC236}">
                <a16:creationId xmlns:a16="http://schemas.microsoft.com/office/drawing/2014/main" id="{8579397A-27B5-468C-A3A3-645FD6195491}"/>
              </a:ext>
            </a:extLst>
          </p:cNvPr>
          <p:cNvSpPr/>
          <p:nvPr/>
        </p:nvSpPr>
        <p:spPr>
          <a:xfrm>
            <a:off x="900113" y="-26988"/>
            <a:ext cx="7416800" cy="1152526"/>
          </a:xfrm>
          <a:prstGeom prst="foldedCorner">
            <a:avLst>
              <a:gd name="adj" fmla="val 3319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範文欣賞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E5F13B8D-1060-41BF-A9B4-E0FBA993B885}"/>
              </a:ext>
            </a:extLst>
          </p:cNvPr>
          <p:cNvSpPr txBox="1"/>
          <p:nvPr/>
        </p:nvSpPr>
        <p:spPr>
          <a:xfrm>
            <a:off x="1373188" y="188913"/>
            <a:ext cx="6094412" cy="6264275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kumimoji="0" lang="zh-TW" altLang="zh-TW" sz="4000" u="wavy" dirty="0">
                <a:latin typeface="標楷體" panose="03000509000000000000" pitchFamily="65" charset="-120"/>
                <a:ea typeface="標楷體" panose="03000509000000000000" pitchFamily="65" charset="-120"/>
              </a:rPr>
              <a:t>馬達加斯加，出發！</a:t>
            </a:r>
            <a:r>
              <a:rPr kumimoji="0"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描述作者在</a:t>
            </a:r>
            <a:r>
              <a:rPr kumimoji="0" lang="zh-TW" altLang="zh-TW" sz="4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馬達加斯加</a:t>
            </a:r>
            <a:r>
              <a:rPr kumimoji="0"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的所見所聞，</a:t>
            </a:r>
            <a:r>
              <a:rPr kumimoji="0" lang="zh-TW" altLang="zh-TW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特殊的選材</a:t>
            </a:r>
            <a:r>
              <a:rPr kumimoji="0"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不只讓讀者走入熱鬧的動物世界，更讓大家見識到各種令人魂牽夢縈的</a:t>
            </a:r>
            <a:r>
              <a:rPr kumimoji="0" lang="zh-TW" altLang="zh-TW" sz="4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珍奇物種</a:t>
            </a:r>
            <a:r>
              <a:rPr kumimoji="0"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，透過作者的文字敘述，讀者彷彿親臨其境。</a:t>
            </a:r>
          </a:p>
        </p:txBody>
      </p:sp>
      <p:sp>
        <p:nvSpPr>
          <p:cNvPr id="5" name="摺角紙張 4">
            <a:extLst>
              <a:ext uri="{FF2B5EF4-FFF2-40B4-BE49-F238E27FC236}">
                <a16:creationId xmlns:a16="http://schemas.microsoft.com/office/drawing/2014/main" id="{F025CF34-4EAC-476B-8023-66B922EB3338}"/>
              </a:ext>
            </a:extLst>
          </p:cNvPr>
          <p:cNvSpPr/>
          <p:nvPr/>
        </p:nvSpPr>
        <p:spPr>
          <a:xfrm>
            <a:off x="7488238" y="188913"/>
            <a:ext cx="1476375" cy="6264275"/>
          </a:xfrm>
          <a:prstGeom prst="foldedCorner">
            <a:avLst>
              <a:gd name="adj" fmla="val 3319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課文想一想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AC090"/>
          </a:fgClr>
          <a:bgClr>
            <a:srgbClr val="DBEEF4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最難忘的旅遊">
            <a:extLst>
              <a:ext uri="{FF2B5EF4-FFF2-40B4-BE49-F238E27FC236}">
                <a16:creationId xmlns:a16="http://schemas.microsoft.com/office/drawing/2014/main" id="{8C76B89F-75EF-46F3-BAC7-149D7C5FB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" r="54156"/>
          <a:stretch>
            <a:fillRect/>
          </a:stretch>
        </p:blipFill>
        <p:spPr bwMode="auto">
          <a:xfrm>
            <a:off x="1331913" y="1123950"/>
            <a:ext cx="6408737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摺角紙張 3">
            <a:extLst>
              <a:ext uri="{FF2B5EF4-FFF2-40B4-BE49-F238E27FC236}">
                <a16:creationId xmlns:a16="http://schemas.microsoft.com/office/drawing/2014/main" id="{B684CD02-6ED8-4BA6-8EDF-A1FE3895BE5C}"/>
              </a:ext>
            </a:extLst>
          </p:cNvPr>
          <p:cNvSpPr/>
          <p:nvPr/>
        </p:nvSpPr>
        <p:spPr>
          <a:xfrm>
            <a:off x="900113" y="-26988"/>
            <a:ext cx="7416800" cy="1152526"/>
          </a:xfrm>
          <a:prstGeom prst="foldedCorner">
            <a:avLst>
              <a:gd name="adj" fmla="val 3319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範文欣賞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CD5B5"/>
          </a:fgClr>
          <a:bgClr>
            <a:srgbClr val="DBEEF4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圖片 3">
            <a:extLst>
              <a:ext uri="{FF2B5EF4-FFF2-40B4-BE49-F238E27FC236}">
                <a16:creationId xmlns:a16="http://schemas.microsoft.com/office/drawing/2014/main" id="{E8DBC44D-B2CC-4515-82DF-72E3359A7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225"/>
            <a:ext cx="914400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摺角紙張 4">
            <a:extLst>
              <a:ext uri="{FF2B5EF4-FFF2-40B4-BE49-F238E27FC236}">
                <a16:creationId xmlns:a16="http://schemas.microsoft.com/office/drawing/2014/main" id="{29EF22EF-7459-4066-92C3-7CAD5E342685}"/>
              </a:ext>
            </a:extLst>
          </p:cNvPr>
          <p:cNvSpPr/>
          <p:nvPr/>
        </p:nvSpPr>
        <p:spPr>
          <a:xfrm>
            <a:off x="7451725" y="260350"/>
            <a:ext cx="1476375" cy="6264275"/>
          </a:xfrm>
          <a:prstGeom prst="foldedCorner">
            <a:avLst>
              <a:gd name="adj" fmla="val 3319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換你寫一寫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摺角紙張 3">
            <a:extLst>
              <a:ext uri="{FF2B5EF4-FFF2-40B4-BE49-F238E27FC236}">
                <a16:creationId xmlns:a16="http://schemas.microsoft.com/office/drawing/2014/main" id="{7819B260-23D0-4EF3-8B91-B6B4A8955F3A}"/>
              </a:ext>
            </a:extLst>
          </p:cNvPr>
          <p:cNvSpPr/>
          <p:nvPr/>
        </p:nvSpPr>
        <p:spPr>
          <a:xfrm>
            <a:off x="7488238" y="188913"/>
            <a:ext cx="1476375" cy="6264275"/>
          </a:xfrm>
          <a:prstGeom prst="foldedCorner">
            <a:avLst>
              <a:gd name="adj" fmla="val 3319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課文想一想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99CA175-857C-401C-8CB6-573D2BA4788A}"/>
              </a:ext>
            </a:extLst>
          </p:cNvPr>
          <p:cNvSpPr txBox="1"/>
          <p:nvPr/>
        </p:nvSpPr>
        <p:spPr>
          <a:xfrm>
            <a:off x="2868613" y="188913"/>
            <a:ext cx="4616450" cy="6264275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kumimoji="0"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文章</a:t>
            </a:r>
            <a:r>
              <a:rPr kumimoji="0" lang="zh-TW" altLang="zh-TW" sz="4000" b="1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首段</a:t>
            </a:r>
            <a:r>
              <a:rPr kumimoji="0"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可以先介紹</a:t>
            </a:r>
            <a:r>
              <a:rPr kumimoji="0" lang="zh-TW" altLang="zh-TW" sz="40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旅遊的地點</a:t>
            </a:r>
            <a:r>
              <a:rPr kumimoji="0"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，讓人對景點有初步認識。</a:t>
            </a:r>
            <a:r>
              <a:rPr kumimoji="0" lang="zh-TW" altLang="zh-TW" sz="40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接著</a:t>
            </a:r>
            <a:r>
              <a:rPr kumimoji="0"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敘述旅遊</a:t>
            </a:r>
            <a:r>
              <a:rPr kumimoji="0" lang="zh-TW" altLang="zh-TW" sz="4000" b="1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最特殊的經驗或見聞</a:t>
            </a:r>
            <a:r>
              <a:rPr kumimoji="0"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。文章的</a:t>
            </a:r>
            <a:r>
              <a:rPr kumimoji="0" lang="zh-TW" altLang="zh-TW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最後</a:t>
            </a:r>
            <a:r>
              <a:rPr kumimoji="0"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寫下</a:t>
            </a:r>
            <a:r>
              <a:rPr kumimoji="0" lang="zh-TW" altLang="zh-TW" sz="4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旅遊的心得感想</a:t>
            </a:r>
            <a:r>
              <a:rPr kumimoji="0"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，融入自己情感。</a:t>
            </a:r>
          </a:p>
        </p:txBody>
      </p:sp>
      <p:pic>
        <p:nvPicPr>
          <p:cNvPr id="4100" name="圖片 5">
            <a:extLst>
              <a:ext uri="{FF2B5EF4-FFF2-40B4-BE49-F238E27FC236}">
                <a16:creationId xmlns:a16="http://schemas.microsoft.com/office/drawing/2014/main" id="{242E2D42-90FE-4E8A-930E-2D008C3EA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7188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圖片 3">
            <a:extLst>
              <a:ext uri="{FF2B5EF4-FFF2-40B4-BE49-F238E27FC236}">
                <a16:creationId xmlns:a16="http://schemas.microsoft.com/office/drawing/2014/main" id="{9AA92BFB-8805-4A5C-BCD0-23853B1D3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588"/>
            <a:ext cx="91440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摺角紙張 4">
            <a:extLst>
              <a:ext uri="{FF2B5EF4-FFF2-40B4-BE49-F238E27FC236}">
                <a16:creationId xmlns:a16="http://schemas.microsoft.com/office/drawing/2014/main" id="{02FE0994-29EB-41FE-8295-5D50FA178556}"/>
              </a:ext>
            </a:extLst>
          </p:cNvPr>
          <p:cNvSpPr/>
          <p:nvPr/>
        </p:nvSpPr>
        <p:spPr>
          <a:xfrm>
            <a:off x="7380288" y="296863"/>
            <a:ext cx="1476375" cy="6264275"/>
          </a:xfrm>
          <a:prstGeom prst="foldedCorner">
            <a:avLst>
              <a:gd name="adj" fmla="val 3319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4216400" algn="l"/>
              </a:tabLst>
              <a:defRPr/>
            </a:pPr>
            <a:r>
              <a:rPr kumimoji="0"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看題目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3295B48D-7E24-45FF-A473-4240C8B21E3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640959" y="908720"/>
            <a:ext cx="611561" cy="594928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49297BA-5D34-4EF1-ABB5-86564AC20B51}"/>
              </a:ext>
            </a:extLst>
          </p:cNvPr>
          <p:cNvSpPr/>
          <p:nvPr/>
        </p:nvSpPr>
        <p:spPr>
          <a:xfrm>
            <a:off x="0" y="0"/>
            <a:ext cx="8694738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148" name="文字方塊 5">
            <a:extLst>
              <a:ext uri="{FF2B5EF4-FFF2-40B4-BE49-F238E27FC236}">
                <a16:creationId xmlns:a16="http://schemas.microsoft.com/office/drawing/2014/main" id="{5CA9C88E-C998-453B-B365-D8A59A4DF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8" y="188913"/>
            <a:ext cx="8248650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kumimoji="0" lang="zh-TW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  <a:t>小朋友，你去過什麼地方旅遊呢？有</a:t>
            </a:r>
            <a:r>
              <a:rPr kumimoji="0" lang="zh-TW" altLang="zh-TW" sz="4000" b="1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哪一次</a:t>
            </a:r>
            <a:r>
              <a:rPr kumimoji="0" lang="zh-TW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  <a:t>旅遊是</a:t>
            </a:r>
            <a:r>
              <a:rPr kumimoji="0" lang="zh-TW" altLang="zh-TW" sz="4000" b="1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最讓你難忘</a:t>
            </a:r>
            <a:r>
              <a:rPr kumimoji="0" lang="zh-TW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  <a:t>？途中發生了什麼事情呢？你知道或聽過哪些令人印象深刻的地方？那裡又有怎樣的傳說故事？請</a:t>
            </a:r>
            <a:endParaRPr kumimoji="0" lang="en-US" altLang="zh-TW" sz="40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  <a:t>以「</a:t>
            </a:r>
            <a:r>
              <a:rPr kumimoji="0" lang="zh-TW" altLang="zh-TW" sz="4000" b="1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最難忘的旅遊</a:t>
            </a:r>
            <a:r>
              <a:rPr kumimoji="0" lang="zh-TW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  <a:t>」為題，把你的所見所聞寫出來，讓大家跟著你的文章，來一趟難忘的旅遊。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zh-TW" altLang="zh-TW" sz="40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149" name="Picture 4">
            <a:extLst>
              <a:ext uri="{FF2B5EF4-FFF2-40B4-BE49-F238E27FC236}">
                <a16:creationId xmlns:a16="http://schemas.microsoft.com/office/drawing/2014/main" id="{999FAE42-936D-4DD8-913E-04E783BD7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222500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圖片 4">
            <a:extLst>
              <a:ext uri="{FF2B5EF4-FFF2-40B4-BE49-F238E27FC236}">
                <a16:creationId xmlns:a16="http://schemas.microsoft.com/office/drawing/2014/main" id="{F60324F6-908F-4B33-A0AA-E8986A1BA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54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文字方塊 5">
            <a:extLst>
              <a:ext uri="{FF2B5EF4-FFF2-40B4-BE49-F238E27FC236}">
                <a16:creationId xmlns:a16="http://schemas.microsoft.com/office/drawing/2014/main" id="{E586C768-1344-499F-8E0C-0C0F2C9A6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0" y="188913"/>
            <a:ext cx="5292725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kumimoji="0" lang="zh-TW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  <a:t>寫遊記時，必須選擇想表達什麼重點，把</a:t>
            </a:r>
            <a:r>
              <a:rPr kumimoji="0" lang="zh-TW" altLang="zh-TW" sz="4000" b="1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最顯眼</a:t>
            </a:r>
            <a:r>
              <a:rPr kumimoji="0" lang="zh-TW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kumimoji="0" lang="zh-TW" altLang="zh-TW" sz="4000" b="1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印象最深</a:t>
            </a:r>
            <a:r>
              <a:rPr kumimoji="0" lang="zh-TW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  <a:t>的景物深入詳寫。描寫它們的位置、大小、形狀、色彩、輪廓、動態和靜態等特點，讓它們具體而突出，其餘的略寫即可。</a:t>
            </a:r>
          </a:p>
        </p:txBody>
      </p:sp>
      <p:sp>
        <p:nvSpPr>
          <p:cNvPr id="4" name="摺角紙張 3">
            <a:extLst>
              <a:ext uri="{FF2B5EF4-FFF2-40B4-BE49-F238E27FC236}">
                <a16:creationId xmlns:a16="http://schemas.microsoft.com/office/drawing/2014/main" id="{0EDCCBB5-4C83-4CC1-B894-C9C12F1D582C}"/>
              </a:ext>
            </a:extLst>
          </p:cNvPr>
          <p:cNvSpPr/>
          <p:nvPr/>
        </p:nvSpPr>
        <p:spPr>
          <a:xfrm>
            <a:off x="7451725" y="188913"/>
            <a:ext cx="1476375" cy="6264275"/>
          </a:xfrm>
          <a:prstGeom prst="foldedCorner">
            <a:avLst>
              <a:gd name="adj" fmla="val 3319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寫作小叮嚀</a:t>
            </a:r>
          </a:p>
        </p:txBody>
      </p:sp>
      <p:pic>
        <p:nvPicPr>
          <p:cNvPr id="7173" name="圖片 1">
            <a:extLst>
              <a:ext uri="{FF2B5EF4-FFF2-40B4-BE49-F238E27FC236}">
                <a16:creationId xmlns:a16="http://schemas.microsoft.com/office/drawing/2014/main" id="{58370F87-DCBC-411E-B3FA-F3C1A857E6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5" y="3429000"/>
            <a:ext cx="37846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圖片 7">
            <a:extLst>
              <a:ext uri="{FF2B5EF4-FFF2-40B4-BE49-F238E27FC236}">
                <a16:creationId xmlns:a16="http://schemas.microsoft.com/office/drawing/2014/main" id="{214864C4-1FDB-42C5-B1AA-835A7F651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20638"/>
            <a:ext cx="1458913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文字方塊 5">
            <a:extLst>
              <a:ext uri="{FF2B5EF4-FFF2-40B4-BE49-F238E27FC236}">
                <a16:creationId xmlns:a16="http://schemas.microsoft.com/office/drawing/2014/main" id="{D6C461DF-A760-48BF-A14C-E5EC4FB63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" y="188913"/>
            <a:ext cx="6832600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en-US" sz="400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kumimoji="0" lang="zh-TW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  <a:t>遊記可以按照</a:t>
            </a:r>
            <a:r>
              <a:rPr kumimoji="0" lang="zh-TW" altLang="zh-TW" sz="4000" b="1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時間的順序</a:t>
            </a:r>
            <a:r>
              <a:rPr kumimoji="0" lang="zh-TW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  <a:t>寫，不同的時間，看到的景物會有不同的特點。另外，也可以按照</a:t>
            </a:r>
            <a:r>
              <a:rPr kumimoji="0" lang="zh-TW" altLang="zh-TW" sz="4000" b="1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空間的順序</a:t>
            </a:r>
            <a:r>
              <a:rPr kumimoji="0" lang="zh-TW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  <a:t>寫，先看到什麼（遠景或近景），接著看到什麼（定點或移動），再看到什麼（全景或特寫）。</a:t>
            </a:r>
          </a:p>
        </p:txBody>
      </p:sp>
      <p:sp>
        <p:nvSpPr>
          <p:cNvPr id="4" name="摺角紙張 3">
            <a:extLst>
              <a:ext uri="{FF2B5EF4-FFF2-40B4-BE49-F238E27FC236}">
                <a16:creationId xmlns:a16="http://schemas.microsoft.com/office/drawing/2014/main" id="{304708E2-63B7-4E8F-B2ED-F2F5FD416CA0}"/>
              </a:ext>
            </a:extLst>
          </p:cNvPr>
          <p:cNvSpPr/>
          <p:nvPr/>
        </p:nvSpPr>
        <p:spPr>
          <a:xfrm>
            <a:off x="7451725" y="188913"/>
            <a:ext cx="1476375" cy="6264275"/>
          </a:xfrm>
          <a:prstGeom prst="foldedCorner">
            <a:avLst>
              <a:gd name="adj" fmla="val 3319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寫作小叮嚀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圖片 3">
            <a:extLst>
              <a:ext uri="{FF2B5EF4-FFF2-40B4-BE49-F238E27FC236}">
                <a16:creationId xmlns:a16="http://schemas.microsoft.com/office/drawing/2014/main" id="{FDEDE390-BFF5-42D2-A677-A238A16D1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71450"/>
            <a:ext cx="7010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摺角紙張 4">
            <a:extLst>
              <a:ext uri="{FF2B5EF4-FFF2-40B4-BE49-F238E27FC236}">
                <a16:creationId xmlns:a16="http://schemas.microsoft.com/office/drawing/2014/main" id="{C47331A9-C96C-460A-923C-5AE1B27DBB5C}"/>
              </a:ext>
            </a:extLst>
          </p:cNvPr>
          <p:cNvSpPr/>
          <p:nvPr/>
        </p:nvSpPr>
        <p:spPr>
          <a:xfrm>
            <a:off x="7380288" y="188913"/>
            <a:ext cx="1476375" cy="6264275"/>
          </a:xfrm>
          <a:prstGeom prst="foldedCorner">
            <a:avLst>
              <a:gd name="adj" fmla="val 3319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寫作計畫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摺角紙張 3">
            <a:extLst>
              <a:ext uri="{FF2B5EF4-FFF2-40B4-BE49-F238E27FC236}">
                <a16:creationId xmlns:a16="http://schemas.microsoft.com/office/drawing/2014/main" id="{F7498D2D-E451-435D-B07F-4A1B6462123E}"/>
              </a:ext>
            </a:extLst>
          </p:cNvPr>
          <p:cNvSpPr/>
          <p:nvPr/>
        </p:nvSpPr>
        <p:spPr>
          <a:xfrm>
            <a:off x="7488238" y="188913"/>
            <a:ext cx="1476375" cy="6264275"/>
          </a:xfrm>
          <a:prstGeom prst="foldedCorner">
            <a:avLst>
              <a:gd name="adj" fmla="val 3319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寫作計畫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B3B8CF1-1F30-4C98-AAAB-36AF142C6634}"/>
              </a:ext>
            </a:extLst>
          </p:cNvPr>
          <p:cNvSpPr txBox="1"/>
          <p:nvPr/>
        </p:nvSpPr>
        <p:spPr>
          <a:xfrm>
            <a:off x="1403350" y="215900"/>
            <a:ext cx="6094413" cy="6237288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標楷體" panose="03000509000000000000" pitchFamily="65" charset="-120"/>
                <a:cs typeface="Calibri"/>
              </a:rPr>
              <a:t>●旅遊的原因</a:t>
            </a:r>
            <a:endParaRPr kumimoji="0" lang="en-US" altLang="zh-TW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標楷體" panose="03000509000000000000" pitchFamily="65" charset="-120"/>
              <a:cs typeface="Calibri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⒈我和誰一起出遊？</a:t>
            </a:r>
            <a:br>
              <a:rPr kumimoji="0"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0"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</a:t>
            </a:r>
            <a:endParaRPr kumimoji="0"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</a:t>
            </a:r>
            <a:r>
              <a:rPr kumimoji="0"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⒉這次旅遊的原因？</a:t>
            </a:r>
            <a:r>
              <a:rPr kumimoji="0"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</a:t>
            </a:r>
            <a:r>
              <a:rPr kumimoji="0"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⒊選擇這個景點的原因？</a:t>
            </a:r>
            <a:endParaRPr kumimoji="0"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</a:t>
            </a:r>
            <a:r>
              <a:rPr kumimoji="0"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kumimoji="0"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244" name="Rectangle 20">
            <a:extLst>
              <a:ext uri="{FF2B5EF4-FFF2-40B4-BE49-F238E27FC236}">
                <a16:creationId xmlns:a16="http://schemas.microsoft.com/office/drawing/2014/main" id="{1BC924CD-267A-4263-9C89-AE6BA6767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>
              <a:latin typeface="Arial" panose="020B0604020202020204" pitchFamily="34" charset="0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8D164E10-55ED-4900-8D1F-B2B63CAD30E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476750" y="393700"/>
            <a:ext cx="1416050" cy="627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zh-TW" sz="400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爸爸、媽媽、姐姐、弟弟、我。</a:t>
            </a:r>
            <a:endParaRPr kumimoji="0" lang="zh-TW" altLang="en-US" sz="400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B2FB1502-A62C-4BDB-9178-3B0EF342685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908300" y="658813"/>
            <a:ext cx="800100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400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拜拜</a:t>
            </a:r>
            <a:r>
              <a:rPr kumimoji="0" lang="zh-TW" altLang="zh-TW" sz="400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kumimoji="0" lang="zh-TW" altLang="en-US" sz="400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0D138516-1F4B-472B-AEC3-0D614E2B2DE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458913" y="657225"/>
            <a:ext cx="800100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400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因為非常有名</a:t>
            </a:r>
            <a:r>
              <a:rPr kumimoji="0" lang="zh-TW" altLang="zh-TW" sz="400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kumimoji="0" lang="zh-TW" altLang="en-US" sz="400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48" name="圖片 33">
            <a:extLst>
              <a:ext uri="{FF2B5EF4-FFF2-40B4-BE49-F238E27FC236}">
                <a16:creationId xmlns:a16="http://schemas.microsoft.com/office/drawing/2014/main" id="{E998D90E-4AA3-40D2-8FB9-CF53679C2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0800"/>
            <a:ext cx="13462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1457</TotalTime>
  <Words>857</Words>
  <Application>Microsoft Office PowerPoint</Application>
  <PresentationFormat>如螢幕大小 (4:3)</PresentationFormat>
  <Paragraphs>110</Paragraphs>
  <Slides>21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8" baseType="lpstr">
      <vt:lpstr>Calibri</vt:lpstr>
      <vt:lpstr>新細明體</vt:lpstr>
      <vt:lpstr>Arial</vt:lpstr>
      <vt:lpstr>標楷體</vt:lpstr>
      <vt:lpstr>Times New Roman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康軒</dc:creator>
  <cp:lastModifiedBy>山腳資訊組</cp:lastModifiedBy>
  <cp:revision>150</cp:revision>
  <dcterms:created xsi:type="dcterms:W3CDTF">2015-06-08T05:44:18Z</dcterms:created>
  <dcterms:modified xsi:type="dcterms:W3CDTF">2021-03-31T09:10:16Z</dcterms:modified>
</cp:coreProperties>
</file>